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4"/>
  </p:notesMasterIdLst>
  <p:sldIdLst>
    <p:sldId id="256" r:id="rId2"/>
    <p:sldId id="491" r:id="rId3"/>
    <p:sldId id="299" r:id="rId4"/>
    <p:sldId id="489" r:id="rId5"/>
    <p:sldId id="389" r:id="rId6"/>
    <p:sldId id="416" r:id="rId7"/>
    <p:sldId id="459" r:id="rId8"/>
    <p:sldId id="464" r:id="rId9"/>
    <p:sldId id="418" r:id="rId10"/>
    <p:sldId id="468" r:id="rId11"/>
    <p:sldId id="419" r:id="rId12"/>
    <p:sldId id="420" r:id="rId13"/>
    <p:sldId id="471" r:id="rId14"/>
    <p:sldId id="421" r:id="rId15"/>
    <p:sldId id="422" r:id="rId16"/>
    <p:sldId id="486" r:id="rId17"/>
    <p:sldId id="463" r:id="rId18"/>
    <p:sldId id="424" r:id="rId19"/>
    <p:sldId id="425" r:id="rId20"/>
    <p:sldId id="426" r:id="rId21"/>
    <p:sldId id="467" r:id="rId22"/>
    <p:sldId id="490" r:id="rId23"/>
    <p:sldId id="427" r:id="rId24"/>
    <p:sldId id="473" r:id="rId25"/>
    <p:sldId id="428" r:id="rId26"/>
    <p:sldId id="488" r:id="rId27"/>
    <p:sldId id="495" r:id="rId28"/>
    <p:sldId id="496" r:id="rId29"/>
    <p:sldId id="497" r:id="rId30"/>
    <p:sldId id="498" r:id="rId31"/>
    <p:sldId id="499" r:id="rId32"/>
    <p:sldId id="500" r:id="rId33"/>
    <p:sldId id="502" r:id="rId34"/>
    <p:sldId id="503" r:id="rId35"/>
    <p:sldId id="504" r:id="rId36"/>
    <p:sldId id="505" r:id="rId37"/>
    <p:sldId id="493" r:id="rId38"/>
    <p:sldId id="460" r:id="rId39"/>
    <p:sldId id="476" r:id="rId40"/>
    <p:sldId id="506" r:id="rId41"/>
    <p:sldId id="487" r:id="rId42"/>
    <p:sldId id="492" r:id="rId43"/>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9B2CD4-5583-4354-B0C5-0EEF728D42AB}">
          <p14:sldIdLst>
            <p14:sldId id="256"/>
            <p14:sldId id="491"/>
            <p14:sldId id="299"/>
            <p14:sldId id="489"/>
            <p14:sldId id="389"/>
            <p14:sldId id="416"/>
            <p14:sldId id="459"/>
            <p14:sldId id="464"/>
            <p14:sldId id="418"/>
            <p14:sldId id="468"/>
            <p14:sldId id="419"/>
            <p14:sldId id="420"/>
            <p14:sldId id="471"/>
            <p14:sldId id="421"/>
            <p14:sldId id="422"/>
            <p14:sldId id="486"/>
            <p14:sldId id="463"/>
            <p14:sldId id="424"/>
            <p14:sldId id="425"/>
            <p14:sldId id="426"/>
            <p14:sldId id="467"/>
            <p14:sldId id="490"/>
            <p14:sldId id="427"/>
            <p14:sldId id="473"/>
            <p14:sldId id="428"/>
            <p14:sldId id="488"/>
            <p14:sldId id="495"/>
            <p14:sldId id="496"/>
            <p14:sldId id="497"/>
            <p14:sldId id="498"/>
            <p14:sldId id="499"/>
            <p14:sldId id="500"/>
            <p14:sldId id="502"/>
            <p14:sldId id="503"/>
            <p14:sldId id="504"/>
            <p14:sldId id="505"/>
            <p14:sldId id="493"/>
            <p14:sldId id="460"/>
            <p14:sldId id="476"/>
            <p14:sldId id="506"/>
            <p14:sldId id="487"/>
            <p14:sldId id="49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D1"/>
    <a:srgbClr val="FFF3F3"/>
    <a:srgbClr val="FFFF00"/>
    <a:srgbClr val="00FF00"/>
    <a:srgbClr val="006600"/>
    <a:srgbClr val="00CCFF"/>
    <a:srgbClr val="000099"/>
    <a:srgbClr val="FA9500"/>
    <a:srgbClr val="FF99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1" autoAdjust="0"/>
    <p:restoredTop sz="92986" autoAdjust="0"/>
  </p:normalViewPr>
  <p:slideViewPr>
    <p:cSldViewPr>
      <p:cViewPr varScale="1">
        <p:scale>
          <a:sx n="99" d="100"/>
          <a:sy n="99" d="100"/>
        </p:scale>
        <p:origin x="-372"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21582" cy="495348"/>
          </a:xfrm>
          <a:prstGeom prst="rect">
            <a:avLst/>
          </a:prstGeom>
        </p:spPr>
        <p:txBody>
          <a:bodyPr vert="horz" lIns="91799" tIns="45899" rIns="91799" bIns="45899" rtlCol="0"/>
          <a:lstStyle>
            <a:lvl1pPr algn="l">
              <a:defRPr sz="1200"/>
            </a:lvl1pPr>
          </a:lstStyle>
          <a:p>
            <a:endParaRPr lang="en-US"/>
          </a:p>
        </p:txBody>
      </p:sp>
      <p:sp>
        <p:nvSpPr>
          <p:cNvPr id="3" name="Date Placeholder 2"/>
          <p:cNvSpPr>
            <a:spLocks noGrp="1"/>
          </p:cNvSpPr>
          <p:nvPr>
            <p:ph type="dt" idx="1"/>
          </p:nvPr>
        </p:nvSpPr>
        <p:spPr>
          <a:xfrm>
            <a:off x="3818973" y="0"/>
            <a:ext cx="2921582" cy="495348"/>
          </a:xfrm>
          <a:prstGeom prst="rect">
            <a:avLst/>
          </a:prstGeom>
        </p:spPr>
        <p:txBody>
          <a:bodyPr vert="horz" lIns="91799" tIns="45899" rIns="91799" bIns="45899" rtlCol="0"/>
          <a:lstStyle>
            <a:lvl1pPr algn="r">
              <a:defRPr sz="1200"/>
            </a:lvl1pPr>
          </a:lstStyle>
          <a:p>
            <a:fld id="{0C8F4ED1-72A4-44BB-B8AD-701030BC5A19}" type="datetimeFigureOut">
              <a:rPr lang="en-US" smtClean="0"/>
              <a:pPr/>
              <a:t>7/30/2024</a:t>
            </a:fld>
            <a:endParaRPr lang="en-US"/>
          </a:p>
        </p:txBody>
      </p:sp>
      <p:sp>
        <p:nvSpPr>
          <p:cNvPr id="4" name="Slide Image Placeholder 3"/>
          <p:cNvSpPr>
            <a:spLocks noGrp="1" noRot="1" noChangeAspect="1"/>
          </p:cNvSpPr>
          <p:nvPr>
            <p:ph type="sldImg" idx="2"/>
          </p:nvPr>
        </p:nvSpPr>
        <p:spPr>
          <a:xfrm>
            <a:off x="1150938" y="1233488"/>
            <a:ext cx="4440237" cy="3330575"/>
          </a:xfrm>
          <a:prstGeom prst="rect">
            <a:avLst/>
          </a:prstGeom>
          <a:noFill/>
          <a:ln w="12700">
            <a:solidFill>
              <a:prstClr val="black"/>
            </a:solidFill>
          </a:ln>
        </p:spPr>
        <p:txBody>
          <a:bodyPr vert="horz" lIns="91799" tIns="45899" rIns="91799" bIns="45899" rtlCol="0" anchor="ctr"/>
          <a:lstStyle/>
          <a:p>
            <a:endParaRPr lang="en-US"/>
          </a:p>
        </p:txBody>
      </p:sp>
      <p:sp>
        <p:nvSpPr>
          <p:cNvPr id="5" name="Notes Placeholder 4"/>
          <p:cNvSpPr>
            <a:spLocks noGrp="1"/>
          </p:cNvSpPr>
          <p:nvPr>
            <p:ph type="body" sz="quarter" idx="3"/>
          </p:nvPr>
        </p:nvSpPr>
        <p:spPr>
          <a:xfrm>
            <a:off x="674212" y="4751220"/>
            <a:ext cx="5393690" cy="3887361"/>
          </a:xfrm>
          <a:prstGeom prst="rect">
            <a:avLst/>
          </a:prstGeom>
        </p:spPr>
        <p:txBody>
          <a:bodyPr vert="horz" lIns="91799" tIns="45899" rIns="91799" bIns="458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377318"/>
            <a:ext cx="2921582" cy="495347"/>
          </a:xfrm>
          <a:prstGeom prst="rect">
            <a:avLst/>
          </a:prstGeom>
        </p:spPr>
        <p:txBody>
          <a:bodyPr vert="horz" lIns="91799" tIns="45899" rIns="91799" bIns="45899" rtlCol="0" anchor="b"/>
          <a:lstStyle>
            <a:lvl1pPr algn="l">
              <a:defRPr sz="1200"/>
            </a:lvl1pPr>
          </a:lstStyle>
          <a:p>
            <a:endParaRPr lang="en-US"/>
          </a:p>
        </p:txBody>
      </p:sp>
      <p:sp>
        <p:nvSpPr>
          <p:cNvPr id="7" name="Slide Number Placeholder 6"/>
          <p:cNvSpPr>
            <a:spLocks noGrp="1"/>
          </p:cNvSpPr>
          <p:nvPr>
            <p:ph type="sldNum" sz="quarter" idx="5"/>
          </p:nvPr>
        </p:nvSpPr>
        <p:spPr>
          <a:xfrm>
            <a:off x="3818973" y="9377318"/>
            <a:ext cx="2921582" cy="495347"/>
          </a:xfrm>
          <a:prstGeom prst="rect">
            <a:avLst/>
          </a:prstGeom>
        </p:spPr>
        <p:txBody>
          <a:bodyPr vert="horz" lIns="91799" tIns="45899" rIns="91799" bIns="45899" rtlCol="0" anchor="b"/>
          <a:lstStyle>
            <a:lvl1pPr algn="r">
              <a:defRPr sz="1200"/>
            </a:lvl1pPr>
          </a:lstStyle>
          <a:p>
            <a:fld id="{576CEE18-4468-4F43-9393-20F00C7AC125}" type="slidenum">
              <a:rPr lang="en-US" smtClean="0"/>
              <a:pPr/>
              <a:t>‹#›</a:t>
            </a:fld>
            <a:endParaRPr lang="en-US"/>
          </a:p>
        </p:txBody>
      </p:sp>
    </p:spTree>
    <p:extLst>
      <p:ext uri="{BB962C8B-B14F-4D97-AF65-F5344CB8AC3E}">
        <p14:creationId xmlns:p14="http://schemas.microsoft.com/office/powerpoint/2010/main" val="58202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6CEE18-4468-4F43-9393-20F00C7AC125}" type="slidenum">
              <a:rPr lang="en-US" smtClean="0"/>
              <a:pPr/>
              <a:t>1</a:t>
            </a:fld>
            <a:endParaRPr lang="en-US" dirty="0"/>
          </a:p>
        </p:txBody>
      </p:sp>
    </p:spTree>
    <p:extLst>
      <p:ext uri="{BB962C8B-B14F-4D97-AF65-F5344CB8AC3E}">
        <p14:creationId xmlns:p14="http://schemas.microsoft.com/office/powerpoint/2010/main" val="381592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C14465-3C18-4C89-AFF5-B2D7C9243ED0}"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553F2-D263-4F89-AA00-8AF615BF84A7}"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14465-3C18-4C89-AFF5-B2D7C9243ED0}"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14465-3C18-4C89-AFF5-B2D7C9243ED0}"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14465-3C18-4C89-AFF5-B2D7C9243ED0}"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C14465-3C18-4C89-AFF5-B2D7C9243ED0}"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553F2-D263-4F89-AA00-8AF615BF84A7}"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C14465-3C18-4C89-AFF5-B2D7C9243ED0}"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C14465-3C18-4C89-AFF5-B2D7C9243ED0}"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E553F2-D263-4F89-AA00-8AF615BF84A7}"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C14465-3C18-4C89-AFF5-B2D7C9243ED0}"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14465-3C18-4C89-AFF5-B2D7C9243ED0}"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C14465-3C18-4C89-AFF5-B2D7C9243ED0}"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553F2-D263-4F89-AA00-8AF615BF84A7}"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C14465-3C18-4C89-AFF5-B2D7C9243ED0}"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553F2-D263-4F89-AA00-8AF615BF84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DC14465-3C18-4C89-AFF5-B2D7C9243ED0}" type="datetimeFigureOut">
              <a:rPr lang="en-US" smtClean="0"/>
              <a:pPr/>
              <a:t>7/30/2024</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DBE553F2-D263-4F89-AA00-8AF615BF84A7}"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5.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80932" y="304800"/>
            <a:ext cx="5096268" cy="255454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b="1" cap="none" spc="50" dirty="0">
                <a:ln w="11430"/>
                <a:solidFill>
                  <a:schemeClr val="bg1"/>
                </a:solidFill>
                <a:effectLst>
                  <a:outerShdw blurRad="76200" dist="50800" dir="5400000" algn="tl" rotWithShape="0">
                    <a:srgbClr val="000000">
                      <a:alpha val="65000"/>
                    </a:srgbClr>
                  </a:outerShdw>
                </a:effectLst>
                <a:latin typeface="Geometr415 Blk BT" panose="020B0802020204020303" pitchFamily="34" charset="0"/>
              </a:rPr>
              <a:t>AGHOSH</a:t>
            </a:r>
          </a:p>
          <a:p>
            <a:pPr algn="ctr"/>
            <a:r>
              <a:rPr lang="en-US" sz="8000" b="1" cap="none" spc="50" dirty="0">
                <a:ln w="11430"/>
                <a:solidFill>
                  <a:schemeClr val="bg1"/>
                </a:solidFill>
                <a:effectLst>
                  <a:outerShdw blurRad="76200" dist="50800" dir="5400000" algn="tl" rotWithShape="0">
                    <a:srgbClr val="000000">
                      <a:alpha val="65000"/>
                    </a:srgbClr>
                  </a:outerShdw>
                </a:effectLst>
                <a:latin typeface="Geometr415 Blk BT" panose="020B0802020204020303" pitchFamily="34" charset="0"/>
              </a:rPr>
              <a:t>COMPLEX</a:t>
            </a:r>
            <a:endParaRPr lang="en-US" sz="3600" cap="none" spc="50" dirty="0">
              <a:ln w="11430"/>
              <a:solidFill>
                <a:schemeClr val="bg1"/>
              </a:solidFill>
              <a:effectLst>
                <a:outerShdw blurRad="76200" dist="50800" dir="5400000" algn="tl" rotWithShape="0">
                  <a:srgbClr val="000000">
                    <a:alpha val="65000"/>
                  </a:srgbClr>
                </a:outerShdw>
              </a:effectLst>
              <a:latin typeface="Geometr415 Blk BT" panose="020B0802020204020303" pitchFamily="34" charset="0"/>
            </a:endParaRPr>
          </a:p>
        </p:txBody>
      </p:sp>
      <p:sp>
        <p:nvSpPr>
          <p:cNvPr id="13" name="Rectangle 12"/>
          <p:cNvSpPr/>
          <p:nvPr/>
        </p:nvSpPr>
        <p:spPr>
          <a:xfrm>
            <a:off x="-239838" y="5750365"/>
            <a:ext cx="515912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spc="50" dirty="0">
                <a:ln w="11430"/>
                <a:effectLst>
                  <a:outerShdw blurRad="76200" dist="50800" dir="5400000" algn="tl" rotWithShape="0">
                    <a:srgbClr val="000000">
                      <a:alpha val="65000"/>
                    </a:srgbClr>
                  </a:outerShdw>
                </a:effectLst>
                <a:latin typeface="HP Simplified" pitchFamily="34" charset="0"/>
              </a:rPr>
              <a:t>Director Aghosh Complex</a:t>
            </a:r>
            <a:endParaRPr lang="en-US" sz="1200" dirty="0"/>
          </a:p>
        </p:txBody>
      </p:sp>
      <p:pic>
        <p:nvPicPr>
          <p:cNvPr id="9" name="Picture 2" descr="E:\Helping Folders\Exported Media\Aghosh Orphan Care Homes Logo 4x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07" y="381000"/>
            <a:ext cx="21050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Helping Folders\Exported Media\Tehfeez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3421032"/>
            <a:ext cx="1416361" cy="14615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Helping Folders\Exported Media\AG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55" y="3409223"/>
            <a:ext cx="1371601" cy="14615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00" y="5141902"/>
            <a:ext cx="142532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spc="50" dirty="0">
                <a:ln w="11430"/>
                <a:effectLst>
                  <a:outerShdw blurRad="76200" dist="50800" dir="5400000" algn="tl" rotWithShape="0">
                    <a:srgbClr val="000000">
                      <a:alpha val="65000"/>
                    </a:srgbClr>
                  </a:outerShdw>
                </a:effectLst>
                <a:latin typeface="HP Simplified" pitchFamily="34" charset="0"/>
              </a:rPr>
              <a:t>Presenter:</a:t>
            </a:r>
            <a:endParaRPr lang="en-US" sz="1200" dirty="0"/>
          </a:p>
        </p:txBody>
      </p:sp>
      <p:sp>
        <p:nvSpPr>
          <p:cNvPr id="14" name="Rectangle 13"/>
          <p:cNvSpPr/>
          <p:nvPr/>
        </p:nvSpPr>
        <p:spPr>
          <a:xfrm>
            <a:off x="-392238" y="5452634"/>
            <a:ext cx="5159124"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spc="50" dirty="0">
                <a:ln w="11430"/>
                <a:effectLst>
                  <a:outerShdw blurRad="76200" dist="50800" dir="5400000" algn="tl" rotWithShape="0">
                    <a:srgbClr val="000000">
                      <a:alpha val="65000"/>
                    </a:srgbClr>
                  </a:outerShdw>
                </a:effectLst>
                <a:latin typeface="HP Simplified" pitchFamily="34" charset="0"/>
              </a:rPr>
              <a:t>Col. Mubashir Iqbal (R)</a:t>
            </a:r>
            <a:endParaRPr lang="en-US" sz="1200" dirty="0"/>
          </a:p>
        </p:txBody>
      </p:sp>
      <p:sp>
        <p:nvSpPr>
          <p:cNvPr id="2" name="AutoShape 2" descr="Who We Are - Minhaj Welfare Foundation - Worldwide Humanitarian Development">
            <a:extLst>
              <a:ext uri="{FF2B5EF4-FFF2-40B4-BE49-F238E27FC236}">
                <a16:creationId xmlns:a16="http://schemas.microsoft.com/office/drawing/2014/main" xmlns="" id="{14397F8E-1BBC-49EC-9076-B9C75EB25A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1032" name="Picture 8" descr="Goede daden zijn... - Minhaj Welfare Foundation NL | Facebook">
            <a:extLst>
              <a:ext uri="{FF2B5EF4-FFF2-40B4-BE49-F238E27FC236}">
                <a16:creationId xmlns:a16="http://schemas.microsoft.com/office/drawing/2014/main" xmlns="" id="{0F5C982C-B83B-4F53-8C33-6B463FAF49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199" y="3438523"/>
            <a:ext cx="1591305" cy="12858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CF9E78B-875F-451B-960B-681B050C9873}"/>
              </a:ext>
            </a:extLst>
          </p:cNvPr>
          <p:cNvPicPr>
            <a:picLocks noChangeAspect="1"/>
          </p:cNvPicPr>
          <p:nvPr/>
        </p:nvPicPr>
        <p:blipFill>
          <a:blip r:embed="rId7"/>
          <a:stretch>
            <a:fillRect/>
          </a:stretch>
        </p:blipFill>
        <p:spPr>
          <a:xfrm>
            <a:off x="4343399" y="3276601"/>
            <a:ext cx="3962401" cy="1461518"/>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224" y="1752600"/>
            <a:ext cx="7543800" cy="3810000"/>
          </a:xfrm>
        </p:spPr>
        <p:txBody>
          <a:bodyPr>
            <a:normAutofit/>
          </a:bodyPr>
          <a:lstStyle/>
          <a:p>
            <a:pPr>
              <a:buFont typeface="Wingdings" panose="05000000000000000000" pitchFamily="2" charset="2"/>
              <a:buChar char="v"/>
            </a:pPr>
            <a:r>
              <a:rPr lang="en-US" b="1" dirty="0"/>
              <a:t>Death Certificate (</a:t>
            </a:r>
            <a:r>
              <a:rPr lang="en-US" dirty="0"/>
              <a:t>Issued by</a:t>
            </a:r>
            <a:r>
              <a:rPr lang="en-US" b="1" dirty="0"/>
              <a:t> </a:t>
            </a:r>
            <a:r>
              <a:rPr lang="en-US" dirty="0"/>
              <a:t>NADRA</a:t>
            </a:r>
            <a:r>
              <a:rPr lang="en-US" b="1" dirty="0"/>
              <a:t>)</a:t>
            </a:r>
          </a:p>
          <a:p>
            <a:pPr>
              <a:buFont typeface="Wingdings" panose="05000000000000000000" pitchFamily="2" charset="2"/>
              <a:buChar char="v"/>
            </a:pPr>
            <a:r>
              <a:rPr lang="en-US" b="1" dirty="0"/>
              <a:t>School Leaving Certificate</a:t>
            </a:r>
          </a:p>
          <a:p>
            <a:pPr>
              <a:buFont typeface="Wingdings" panose="05000000000000000000" pitchFamily="2" charset="2"/>
              <a:buChar char="v"/>
            </a:pPr>
            <a:r>
              <a:rPr lang="en-US" b="1" dirty="0"/>
              <a:t>Medical Certificate (</a:t>
            </a:r>
            <a:r>
              <a:rPr lang="en-US" dirty="0"/>
              <a:t>For Disabled Guardian</a:t>
            </a:r>
            <a:r>
              <a:rPr lang="en-US" b="1" dirty="0"/>
              <a:t>)</a:t>
            </a:r>
          </a:p>
          <a:p>
            <a:pPr>
              <a:buFont typeface="Wingdings" panose="05000000000000000000" pitchFamily="2" charset="2"/>
              <a:buChar char="v"/>
            </a:pPr>
            <a:r>
              <a:rPr lang="en-US" b="1" dirty="0"/>
              <a:t>Form B</a:t>
            </a:r>
          </a:p>
          <a:p>
            <a:pPr>
              <a:buFont typeface="Wingdings" panose="05000000000000000000" pitchFamily="2" charset="2"/>
              <a:buChar char="v"/>
            </a:pPr>
            <a:r>
              <a:rPr lang="en-US" b="1" dirty="0"/>
              <a:t>Verification Certificate</a:t>
            </a:r>
          </a:p>
          <a:p>
            <a:pPr>
              <a:buFont typeface="Wingdings" panose="05000000000000000000" pitchFamily="2" charset="2"/>
              <a:buChar char="v"/>
            </a:pPr>
            <a:r>
              <a:rPr lang="en-US" b="1" dirty="0"/>
              <a:t>Undertaking</a:t>
            </a:r>
          </a:p>
          <a:p>
            <a:pPr>
              <a:buFont typeface="Wingdings" panose="05000000000000000000" pitchFamily="2" charset="2"/>
              <a:buChar char="v"/>
            </a:pPr>
            <a:r>
              <a:rPr lang="en-US" b="1" dirty="0"/>
              <a:t>CNIC (</a:t>
            </a:r>
            <a:r>
              <a:rPr lang="en-US" dirty="0"/>
              <a:t>Guardian</a:t>
            </a:r>
            <a:r>
              <a:rPr lang="en-US" b="1" dirty="0"/>
              <a:t>)</a:t>
            </a:r>
          </a:p>
          <a:p>
            <a:pPr>
              <a:buFont typeface="Wingdings" panose="05000000000000000000" pitchFamily="2" charset="2"/>
              <a:buChar char="v"/>
            </a:pPr>
            <a:r>
              <a:rPr lang="en-US" b="1" dirty="0"/>
              <a:t>Photographs</a:t>
            </a:r>
          </a:p>
        </p:txBody>
      </p:sp>
      <p:sp>
        <p:nvSpPr>
          <p:cNvPr id="5" name="Title 1"/>
          <p:cNvSpPr txBox="1">
            <a:spLocks/>
          </p:cNvSpPr>
          <p:nvPr/>
        </p:nvSpPr>
        <p:spPr>
          <a:xfrm>
            <a:off x="838200" y="4572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DOCUMENTATION</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0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9575" y="3429000"/>
            <a:ext cx="8382000" cy="1752600"/>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115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FACILITIES</a:t>
            </a:r>
          </a:p>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For Aghoshian Students</a:t>
            </a:r>
          </a:p>
        </p:txBody>
      </p:sp>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75" y="5715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54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565" y="2132044"/>
            <a:ext cx="7543800" cy="3963955"/>
          </a:xfrm>
        </p:spPr>
        <p:txBody>
          <a:bodyPr/>
          <a:lstStyle/>
          <a:p>
            <a:r>
              <a:rPr lang="en-US" dirty="0"/>
              <a:t>Play </a:t>
            </a:r>
            <a:r>
              <a:rPr lang="en-US" dirty="0" err="1"/>
              <a:t>Gp</a:t>
            </a:r>
            <a:r>
              <a:rPr lang="en-US" dirty="0"/>
              <a:t> To Post Graduate Level</a:t>
            </a:r>
          </a:p>
          <a:p>
            <a:r>
              <a:rPr lang="en-US" dirty="0"/>
              <a:t>Technical/ Vocational</a:t>
            </a:r>
          </a:p>
          <a:p>
            <a:r>
              <a:rPr lang="en-US" dirty="0"/>
              <a:t>All educational support</a:t>
            </a:r>
          </a:p>
          <a:p>
            <a:r>
              <a:rPr lang="en-US" dirty="0"/>
              <a:t>Extra Coaching</a:t>
            </a:r>
          </a:p>
          <a:p>
            <a:r>
              <a:rPr lang="en-US" dirty="0"/>
              <a:t>Professional Academy </a:t>
            </a:r>
          </a:p>
        </p:txBody>
      </p:sp>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4800" y="3810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EDUCATION</a:t>
            </a:r>
          </a:p>
        </p:txBody>
      </p:sp>
      <p:pic>
        <p:nvPicPr>
          <p:cNvPr id="2050" name="Picture 2" descr="A boy smiles as he writes in cl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132045"/>
            <a:ext cx="3657600" cy="3963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051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2044"/>
            <a:ext cx="8272365" cy="3963955"/>
          </a:xfrm>
        </p:spPr>
        <p:txBody>
          <a:bodyPr/>
          <a:lstStyle/>
          <a:p>
            <a:r>
              <a:rPr lang="en-US" b="1" dirty="0"/>
              <a:t>Financial Education</a:t>
            </a:r>
          </a:p>
          <a:p>
            <a:r>
              <a:rPr lang="en-US" b="1" dirty="0"/>
              <a:t>Independence and Responsibility</a:t>
            </a:r>
          </a:p>
          <a:p>
            <a:r>
              <a:rPr lang="en-US" b="1" dirty="0"/>
              <a:t>Ownership and Empowerment</a:t>
            </a:r>
          </a:p>
          <a:p>
            <a:r>
              <a:rPr lang="en-US" b="1" dirty="0"/>
              <a:t>Reward System</a:t>
            </a:r>
          </a:p>
          <a:p>
            <a:r>
              <a:rPr lang="en-US" b="1" dirty="0"/>
              <a:t>Social Integration</a:t>
            </a:r>
          </a:p>
          <a:p>
            <a:r>
              <a:rPr lang="en-US" b="1" dirty="0"/>
              <a:t>Understanding Value</a:t>
            </a:r>
          </a:p>
          <a:p>
            <a:r>
              <a:rPr lang="en-US" b="1" dirty="0"/>
              <a:t>Preparing for Adulthood</a:t>
            </a:r>
            <a:endParaRPr lang="en-US" dirty="0"/>
          </a:p>
        </p:txBody>
      </p:sp>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4800" y="3810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Pocket Money</a:t>
            </a:r>
          </a:p>
        </p:txBody>
      </p:sp>
      <p:pic>
        <p:nvPicPr>
          <p:cNvPr id="8" name="Picture 7">
            <a:extLst>
              <a:ext uri="{FF2B5EF4-FFF2-40B4-BE49-F238E27FC236}">
                <a16:creationId xmlns:a16="http://schemas.microsoft.com/office/drawing/2014/main" xmlns="" id="{646ED552-D801-4F53-A5EF-E94B975F82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16" r="11004"/>
          <a:stretch/>
        </p:blipFill>
        <p:spPr>
          <a:xfrm>
            <a:off x="4953000" y="2673285"/>
            <a:ext cx="3610466" cy="2987040"/>
          </a:xfrm>
          <a:prstGeom prst="rect">
            <a:avLst/>
          </a:prstGeom>
          <a:ln>
            <a:noFill/>
          </a:ln>
          <a:effectLst>
            <a:softEdge rad="112500"/>
          </a:effectLst>
        </p:spPr>
      </p:pic>
    </p:spTree>
    <p:extLst>
      <p:ext uri="{BB962C8B-B14F-4D97-AF65-F5344CB8AC3E}">
        <p14:creationId xmlns:p14="http://schemas.microsoft.com/office/powerpoint/2010/main" val="92186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7543800" cy="2895600"/>
          </a:xfrm>
        </p:spPr>
        <p:txBody>
          <a:bodyPr/>
          <a:lstStyle/>
          <a:p>
            <a:r>
              <a:rPr lang="en-US" dirty="0"/>
              <a:t>Balanced Diet</a:t>
            </a:r>
          </a:p>
          <a:p>
            <a:r>
              <a:rPr lang="en-US" dirty="0"/>
              <a:t>Menu</a:t>
            </a:r>
          </a:p>
          <a:p>
            <a:r>
              <a:rPr lang="en-US" dirty="0"/>
              <a:t>Mess Committee</a:t>
            </a:r>
          </a:p>
          <a:p>
            <a:r>
              <a:rPr lang="en-US" dirty="0"/>
              <a:t>Dinner Nights</a:t>
            </a:r>
          </a:p>
          <a:p>
            <a:r>
              <a:rPr lang="en-US" dirty="0"/>
              <a:t>Complaint Register</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573832" y="457200"/>
            <a:ext cx="5217367"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Provision of Food</a:t>
            </a: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44040" y="2811462"/>
            <a:ext cx="5702022" cy="3208338"/>
          </a:xfrm>
          <a:prstGeom prst="rect">
            <a:avLst/>
          </a:prstGeom>
          <a:ln>
            <a:noFill/>
          </a:ln>
          <a:effectLst>
            <a:softEdge rad="112500"/>
          </a:effectLst>
        </p:spPr>
      </p:pic>
    </p:spTree>
    <p:extLst>
      <p:ext uri="{BB962C8B-B14F-4D97-AF65-F5344CB8AC3E}">
        <p14:creationId xmlns:p14="http://schemas.microsoft.com/office/powerpoint/2010/main" val="219608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543800" cy="3581400"/>
          </a:xfrm>
        </p:spPr>
        <p:txBody>
          <a:bodyPr/>
          <a:lstStyle/>
          <a:p>
            <a:r>
              <a:rPr lang="en-US" dirty="0"/>
              <a:t>Dispensary</a:t>
            </a:r>
          </a:p>
          <a:p>
            <a:r>
              <a:rPr lang="en-US" dirty="0"/>
              <a:t>Ambulance</a:t>
            </a:r>
          </a:p>
          <a:p>
            <a:r>
              <a:rPr lang="en-US" dirty="0"/>
              <a:t>Routine Medicines</a:t>
            </a:r>
          </a:p>
          <a:p>
            <a:r>
              <a:rPr lang="en-US" dirty="0"/>
              <a:t>Doctor’s Visit</a:t>
            </a:r>
          </a:p>
          <a:p>
            <a:r>
              <a:rPr lang="en-US" dirty="0"/>
              <a:t>Hospitalization</a:t>
            </a:r>
          </a:p>
          <a:p>
            <a:r>
              <a:rPr lang="en-US" dirty="0"/>
              <a:t>Expenses</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914400" y="533400"/>
            <a:ext cx="2667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MEDICAL</a:t>
            </a:r>
          </a:p>
        </p:txBody>
      </p:sp>
      <p:pic>
        <p:nvPicPr>
          <p:cNvPr id="9" name="Picture 8">
            <a:extLst>
              <a:ext uri="{FF2B5EF4-FFF2-40B4-BE49-F238E27FC236}">
                <a16:creationId xmlns:a16="http://schemas.microsoft.com/office/drawing/2014/main" xmlns="" id="{A00267E7-E5CE-4F33-BED0-2009520D6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621" y="2667000"/>
            <a:ext cx="5257800" cy="2942205"/>
          </a:xfrm>
          <a:prstGeom prst="rect">
            <a:avLst/>
          </a:prstGeom>
          <a:ln>
            <a:noFill/>
          </a:ln>
          <a:effectLst>
            <a:softEdge rad="112500"/>
          </a:effectLst>
        </p:spPr>
      </p:pic>
    </p:spTree>
    <p:extLst>
      <p:ext uri="{BB962C8B-B14F-4D97-AF65-F5344CB8AC3E}">
        <p14:creationId xmlns:p14="http://schemas.microsoft.com/office/powerpoint/2010/main" val="217670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3048000"/>
            <a:ext cx="8991599" cy="2362200"/>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We are family Forever &amp;</a:t>
            </a:r>
          </a:p>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We shall leave you never</a:t>
            </a:r>
          </a:p>
        </p:txBody>
      </p:sp>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75" y="5715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52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0" y="-304800"/>
            <a:ext cx="6248400" cy="3124200"/>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GENERAL</a:t>
            </a:r>
          </a:p>
          <a:p>
            <a:pPr algn="ctr"/>
            <a:endParaRPr lang="en-US" sz="2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endParaRPr>
          </a:p>
        </p:txBody>
      </p:sp>
      <p:sp>
        <p:nvSpPr>
          <p:cNvPr id="2" name="AutoShape 2" descr="Gradu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Gradu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2">
            <a:extLst>
              <a:ext uri="{FF2B5EF4-FFF2-40B4-BE49-F238E27FC236}">
                <a16:creationId xmlns:a16="http://schemas.microsoft.com/office/drawing/2014/main" xmlns="" id="{A624378D-2EEB-4656-B3F6-D48FBF1B44A0}"/>
              </a:ext>
            </a:extLst>
          </p:cNvPr>
          <p:cNvSpPr>
            <a:spLocks noGrp="1" noChangeArrowheads="1"/>
          </p:cNvSpPr>
          <p:nvPr>
            <p:ph idx="1"/>
          </p:nvPr>
        </p:nvSpPr>
        <p:spPr bwMode="auto">
          <a:xfrm>
            <a:off x="533400" y="2019451"/>
            <a:ext cx="62484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x-none" altLang="x-none" sz="2800" i="0" u="none" strike="noStrike" cap="none" normalizeH="0" baseline="0" dirty="0">
                <a:ln>
                  <a:noFill/>
                </a:ln>
                <a:solidFill>
                  <a:srgbClr val="000000"/>
                </a:solidFill>
                <a:effectLst/>
                <a:latin typeface="Söhne"/>
              </a:rPr>
              <a:t>Comprehensive Care</a:t>
            </a:r>
          </a:p>
          <a:p>
            <a:pPr>
              <a:buClrTx/>
            </a:pPr>
            <a:r>
              <a:rPr kumimoji="0" lang="x-none" altLang="x-none" sz="2800" i="0" u="none" strike="noStrike" cap="none" normalizeH="0" baseline="0" dirty="0">
                <a:ln>
                  <a:noFill/>
                </a:ln>
                <a:solidFill>
                  <a:srgbClr val="000000"/>
                </a:solidFill>
                <a:effectLst/>
                <a:latin typeface="Söhne"/>
              </a:rPr>
              <a:t>Career </a:t>
            </a:r>
            <a:r>
              <a:rPr kumimoji="0" lang="en-US" altLang="x-none" sz="2800" i="0" u="none" strike="noStrike" cap="none" normalizeH="0" baseline="0" dirty="0">
                <a:ln>
                  <a:noFill/>
                </a:ln>
                <a:solidFill>
                  <a:srgbClr val="000000"/>
                </a:solidFill>
                <a:effectLst/>
                <a:latin typeface="Söhne"/>
              </a:rPr>
              <a:t>Counselling</a:t>
            </a:r>
            <a:endParaRPr kumimoji="0" lang="x-none" altLang="x-none" sz="2800" i="0" u="none" strike="noStrike" cap="none" normalizeH="0" baseline="0" dirty="0">
              <a:ln>
                <a:noFill/>
              </a:ln>
              <a:solidFill>
                <a:srgbClr val="000000"/>
              </a:solidFill>
              <a:effectLst/>
              <a:latin typeface="Söhne"/>
            </a:endParaRPr>
          </a:p>
          <a:p>
            <a:pPr>
              <a:buClrTx/>
            </a:pPr>
            <a:r>
              <a:rPr kumimoji="0" lang="x-none" altLang="x-none" sz="2800" i="0" u="none" strike="noStrike" cap="none" normalizeH="0" baseline="0" dirty="0">
                <a:ln>
                  <a:noFill/>
                </a:ln>
                <a:solidFill>
                  <a:srgbClr val="000000"/>
                </a:solidFill>
                <a:effectLst/>
                <a:latin typeface="Söhne"/>
              </a:rPr>
              <a:t> Playgroup to Postgraduate</a:t>
            </a:r>
            <a:endParaRPr kumimoji="0" lang="en-US" altLang="x-none" sz="2800" i="0" u="none" strike="noStrike" cap="none" normalizeH="0" baseline="0" dirty="0">
              <a:ln>
                <a:noFill/>
              </a:ln>
              <a:solidFill>
                <a:srgbClr val="000000"/>
              </a:solidFill>
              <a:effectLst/>
              <a:latin typeface="Söhne"/>
            </a:endParaRPr>
          </a:p>
          <a:p>
            <a:pPr>
              <a:buClrTx/>
            </a:pPr>
            <a:r>
              <a:rPr lang="en-US" altLang="x-none" sz="2800" dirty="0">
                <a:solidFill>
                  <a:srgbClr val="000000"/>
                </a:solidFill>
                <a:latin typeface="Söhne"/>
              </a:rPr>
              <a:t>16 year of Education is sealing </a:t>
            </a:r>
            <a:endParaRPr kumimoji="0" lang="x-none" altLang="x-none" sz="2800" i="0" u="none" strike="noStrike" cap="none" normalizeH="0" baseline="0" dirty="0">
              <a:ln>
                <a:noFill/>
              </a:ln>
              <a:solidFill>
                <a:srgbClr val="000000"/>
              </a:solidFill>
              <a:effectLst/>
              <a:latin typeface="Söhne"/>
            </a:endParaRPr>
          </a:p>
          <a:p>
            <a:pPr>
              <a:buClrTx/>
            </a:pPr>
            <a:r>
              <a:rPr kumimoji="0" lang="x-none" altLang="x-none" sz="2800" i="0" u="none" strike="noStrike" cap="none" normalizeH="0" baseline="0" dirty="0">
                <a:ln>
                  <a:noFill/>
                </a:ln>
                <a:solidFill>
                  <a:srgbClr val="000000"/>
                </a:solidFill>
                <a:effectLst/>
                <a:latin typeface="Söhne"/>
              </a:rPr>
              <a:t> Job Placement </a:t>
            </a:r>
            <a:endParaRPr kumimoji="0" lang="en-US" altLang="x-none" sz="2800" i="0" u="none" strike="noStrike" cap="none" normalizeH="0" baseline="0" dirty="0">
              <a:ln>
                <a:noFill/>
              </a:ln>
              <a:solidFill>
                <a:srgbClr val="000000"/>
              </a:solidFill>
              <a:effectLst/>
              <a:latin typeface="Söhne"/>
            </a:endParaRPr>
          </a:p>
          <a:p>
            <a:pPr>
              <a:buClrTx/>
            </a:pPr>
            <a:r>
              <a:rPr lang="en-US" altLang="x-none" sz="2800" dirty="0">
                <a:solidFill>
                  <a:srgbClr val="000000"/>
                </a:solidFill>
                <a:latin typeface="Söhne"/>
              </a:rPr>
              <a:t>Marriages platform for Girls</a:t>
            </a:r>
            <a:endParaRPr kumimoji="0" lang="en-US" altLang="x-none" sz="2800" i="0" u="none" strike="noStrike" cap="none" normalizeH="0" baseline="0" dirty="0">
              <a:ln>
                <a:noFill/>
              </a:ln>
              <a:solidFill>
                <a:srgbClr val="000000"/>
              </a:solidFill>
              <a:effectLst/>
              <a:latin typeface="Söhne"/>
            </a:endParaRPr>
          </a:p>
          <a:p>
            <a:pPr>
              <a:buClrTx/>
            </a:pPr>
            <a:r>
              <a:rPr kumimoji="0" lang="x-none" altLang="x-none" sz="2800" i="0" u="none" strike="noStrike" cap="none" normalizeH="0" baseline="0" dirty="0">
                <a:ln>
                  <a:noFill/>
                </a:ln>
                <a:solidFill>
                  <a:srgbClr val="000000"/>
                </a:solidFill>
                <a:effectLst/>
                <a:latin typeface="Söhne"/>
              </a:rPr>
              <a:t> Professional Education </a:t>
            </a:r>
            <a:endParaRPr kumimoji="0" lang="en-US" altLang="x-none" sz="2800" i="0" u="none" strike="noStrike" cap="none" normalizeH="0" baseline="0" dirty="0">
              <a:ln>
                <a:noFill/>
              </a:ln>
              <a:solidFill>
                <a:srgbClr val="000000"/>
              </a:solidFill>
              <a:effectLst/>
              <a:latin typeface="Söhne"/>
            </a:endParaRPr>
          </a:p>
          <a:p>
            <a:pPr>
              <a:buClrTx/>
            </a:pPr>
            <a:r>
              <a:rPr kumimoji="0" lang="x-none" altLang="x-none" sz="2800" i="0" u="none" strike="noStrike" cap="none" normalizeH="0" baseline="0" dirty="0">
                <a:ln>
                  <a:noFill/>
                </a:ln>
                <a:solidFill>
                  <a:srgbClr val="000000"/>
                </a:solidFill>
                <a:effectLst/>
                <a:latin typeface="Söhne"/>
              </a:rPr>
              <a:t> A Future of Possibilities</a:t>
            </a:r>
            <a:r>
              <a:rPr kumimoji="0" lang="x-none" altLang="x-none" sz="3600" b="0" i="0" u="none" strike="noStrike" cap="none" normalizeH="0" baseline="0" dirty="0">
                <a:ln>
                  <a:noFill/>
                </a:ln>
                <a:solidFill>
                  <a:srgbClr val="000000"/>
                </a:solidFill>
                <a:effectLst/>
                <a:latin typeface="Söhne"/>
              </a:rPr>
              <a:t/>
            </a:r>
            <a:br>
              <a:rPr kumimoji="0" lang="x-none" altLang="x-none" sz="3600" b="0" i="0" u="none" strike="noStrike" cap="none" normalizeH="0" baseline="0" dirty="0">
                <a:ln>
                  <a:noFill/>
                </a:ln>
                <a:solidFill>
                  <a:srgbClr val="000000"/>
                </a:solidFill>
                <a:effectLst/>
                <a:latin typeface="Söhne"/>
              </a:rPr>
            </a:br>
            <a:endParaRPr kumimoji="0" lang="x-none" altLang="x-non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548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8600" y="625475"/>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RECREATIONAL ACTIVITIES</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48200" y="3733800"/>
            <a:ext cx="4264800" cy="23989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400" y="2133600"/>
            <a:ext cx="4264800" cy="2398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893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4233862" cy="35353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Gentlemen's Barber Shop in Old Saybr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438400"/>
            <a:ext cx="4316413" cy="35353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2" descr="E:\Helping Folders\Exported Media\Aghosh Orphan Care Homes Logo 4x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WASHERMAN &amp; BARBER SHOP</a:t>
            </a:r>
          </a:p>
        </p:txBody>
      </p:sp>
    </p:spTree>
    <p:extLst>
      <p:ext uri="{BB962C8B-B14F-4D97-AF65-F5344CB8AC3E}">
        <p14:creationId xmlns:p14="http://schemas.microsoft.com/office/powerpoint/2010/main" val="260400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4776" y="609600"/>
            <a:ext cx="5838825"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AGHOSH ORPHAN CARE HOMES</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564776" y="2438400"/>
            <a:ext cx="7817224" cy="3962400"/>
          </a:xfrm>
          <a:prstGeom prst="rect">
            <a:avLst/>
          </a:prstGeom>
        </p:spPr>
        <p:txBody>
          <a:bodyPr vert="horz" lIns="91440" tIns="45720" rIns="91440" bIns="45720" rtlCol="0" anchor="t"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r>
              <a:rPr lang="en-US" sz="2200" b="1" dirty="0">
                <a:solidFill>
                  <a:schemeClr val="tx1">
                    <a:lumMod val="75000"/>
                    <a:lumOff val="25000"/>
                  </a:schemeClr>
                </a:solidFill>
              </a:rPr>
              <a:t>EDUCATION BASED ORPHANAGE</a:t>
            </a:r>
          </a:p>
          <a:p>
            <a:r>
              <a:rPr lang="en-US" sz="2200" b="1" dirty="0">
                <a:solidFill>
                  <a:schemeClr val="tx1">
                    <a:lumMod val="75000"/>
                    <a:lumOff val="25000"/>
                  </a:schemeClr>
                </a:solidFill>
              </a:rPr>
              <a:t>PLAY GP TO POST GRADUATE </a:t>
            </a:r>
          </a:p>
          <a:p>
            <a:r>
              <a:rPr lang="en-US" sz="2200" b="1" dirty="0">
                <a:solidFill>
                  <a:schemeClr val="tx1">
                    <a:lumMod val="75000"/>
                    <a:lumOff val="25000"/>
                  </a:schemeClr>
                </a:solidFill>
              </a:rPr>
              <a:t>260 BOYS &amp; GIRLS</a:t>
            </a:r>
          </a:p>
          <a:p>
            <a:r>
              <a:rPr lang="en-US" sz="2200" b="1" dirty="0">
                <a:solidFill>
                  <a:schemeClr val="tx1">
                    <a:lumMod val="75000"/>
                    <a:lumOff val="25000"/>
                  </a:schemeClr>
                </a:solidFill>
              </a:rPr>
              <a:t>IDEAL LIVING ENVIRONMENTS</a:t>
            </a:r>
          </a:p>
          <a:p>
            <a:r>
              <a:rPr lang="en-US" sz="2200" b="1" dirty="0">
                <a:solidFill>
                  <a:schemeClr val="tx1">
                    <a:lumMod val="75000"/>
                    <a:lumOff val="25000"/>
                  </a:schemeClr>
                </a:solidFill>
              </a:rPr>
              <a:t>PLAY AREAS AND OUTDOOR SPORTS</a:t>
            </a:r>
          </a:p>
          <a:p>
            <a:r>
              <a:rPr lang="en-US" sz="2200" b="1" dirty="0">
                <a:solidFill>
                  <a:schemeClr val="tx1">
                    <a:lumMod val="75000"/>
                    <a:lumOff val="25000"/>
                  </a:schemeClr>
                </a:solidFill>
              </a:rPr>
              <a:t>LIBRARY, COMPUTER LABS, AUDITORIUM </a:t>
            </a:r>
          </a:p>
          <a:p>
            <a:r>
              <a:rPr lang="en-US" sz="2200" b="1" dirty="0">
                <a:solidFill>
                  <a:schemeClr val="tx1">
                    <a:lumMod val="75000"/>
                    <a:lumOff val="25000"/>
                  </a:schemeClr>
                </a:solidFill>
              </a:rPr>
              <a:t>EMOTIONAL AND PSYCHLOGICAL SUPPORT</a:t>
            </a:r>
          </a:p>
          <a:p>
            <a:r>
              <a:rPr lang="en-US" sz="2200" b="1" dirty="0">
                <a:solidFill>
                  <a:schemeClr val="tx1">
                    <a:lumMod val="75000"/>
                    <a:lumOff val="25000"/>
                  </a:schemeClr>
                </a:solidFill>
              </a:rPr>
              <a:t>CAREER PLANNING</a:t>
            </a:r>
          </a:p>
          <a:p>
            <a:r>
              <a:rPr lang="en-US" sz="2200" b="1" dirty="0">
                <a:solidFill>
                  <a:schemeClr val="tx1">
                    <a:lumMod val="75000"/>
                    <a:lumOff val="25000"/>
                  </a:schemeClr>
                </a:solidFill>
              </a:rPr>
              <a:t>TECHNICAL EDUCATION</a:t>
            </a:r>
          </a:p>
        </p:txBody>
      </p:sp>
    </p:spTree>
    <p:extLst>
      <p:ext uri="{BB962C8B-B14F-4D97-AF65-F5344CB8AC3E}">
        <p14:creationId xmlns:p14="http://schemas.microsoft.com/office/powerpoint/2010/main" val="111503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24" b="92443" l="10000" r="90000"/>
                    </a14:imgEffect>
                  </a14:imgLayer>
                </a14:imgProps>
              </a:ext>
              <a:ext uri="{28A0092B-C50C-407E-A947-70E740481C1C}">
                <a14:useLocalDpi xmlns:a14="http://schemas.microsoft.com/office/drawing/2010/main" val="0"/>
              </a:ext>
            </a:extLst>
          </a:blip>
          <a:srcRect/>
          <a:stretch>
            <a:fillRect/>
          </a:stretch>
        </p:blipFill>
        <p:spPr bwMode="auto">
          <a:xfrm>
            <a:off x="904899" y="1828800"/>
            <a:ext cx="7391400" cy="4481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Helping Folders\Exported Media\Aghosh Orphan Care Homes Logo 4x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GENERATOR BACKUP</a:t>
            </a:r>
          </a:p>
        </p:txBody>
      </p:sp>
    </p:spTree>
    <p:extLst>
      <p:ext uri="{BB962C8B-B14F-4D97-AF65-F5344CB8AC3E}">
        <p14:creationId xmlns:p14="http://schemas.microsoft.com/office/powerpoint/2010/main" val="415094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30E0A4-8DAE-4129-A198-861560A4E669}"/>
              </a:ext>
            </a:extLst>
          </p:cNvPr>
          <p:cNvPicPr>
            <a:picLocks noChangeAspect="1"/>
          </p:cNvPicPr>
          <p:nvPr/>
        </p:nvPicPr>
        <p:blipFill>
          <a:blip r:embed="rId2"/>
          <a:stretch>
            <a:fillRect/>
          </a:stretch>
        </p:blipFill>
        <p:spPr>
          <a:xfrm>
            <a:off x="419100" y="1389668"/>
            <a:ext cx="8305800" cy="4661061"/>
          </a:xfrm>
          <a:prstGeom prst="rect">
            <a:avLst/>
          </a:prstGeom>
          <a:ln>
            <a:noFill/>
          </a:ln>
          <a:effectLst>
            <a:softEdge rad="112500"/>
          </a:effectLst>
        </p:spPr>
      </p:pic>
      <p:sp>
        <p:nvSpPr>
          <p:cNvPr id="8" name="Title 1">
            <a:extLst>
              <a:ext uri="{FF2B5EF4-FFF2-40B4-BE49-F238E27FC236}">
                <a16:creationId xmlns:a16="http://schemas.microsoft.com/office/drawing/2014/main" xmlns="" id="{421DEEC1-A0C9-4299-844B-89AD8287B265}"/>
              </a:ext>
            </a:extLst>
          </p:cNvPr>
          <p:cNvSpPr txBox="1">
            <a:spLocks/>
          </p:cNvSpPr>
          <p:nvPr/>
        </p:nvSpPr>
        <p:spPr>
          <a:xfrm>
            <a:off x="2476499" y="314930"/>
            <a:ext cx="4191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SOLAR SYSTEM</a:t>
            </a:r>
          </a:p>
        </p:txBody>
      </p:sp>
    </p:spTree>
    <p:extLst>
      <p:ext uri="{BB962C8B-B14F-4D97-AF65-F5344CB8AC3E}">
        <p14:creationId xmlns:p14="http://schemas.microsoft.com/office/powerpoint/2010/main" val="286150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224" y="1600200"/>
            <a:ext cx="7543800" cy="4572000"/>
          </a:xfrm>
        </p:spPr>
        <p:txBody>
          <a:bodyPr>
            <a:normAutofit/>
          </a:bodyPr>
          <a:lstStyle/>
          <a:p>
            <a:r>
              <a:rPr lang="en-US" b="1" dirty="0"/>
              <a:t>Language and Cultural Diversity</a:t>
            </a:r>
            <a:r>
              <a:rPr lang="en-US" dirty="0"/>
              <a:t>: </a:t>
            </a:r>
          </a:p>
          <a:p>
            <a:r>
              <a:rPr lang="en-US" b="1" dirty="0"/>
              <a:t>Educational Gaps</a:t>
            </a:r>
            <a:r>
              <a:rPr lang="en-US" dirty="0"/>
              <a:t>:.</a:t>
            </a:r>
          </a:p>
          <a:p>
            <a:r>
              <a:rPr lang="en-US" b="1" dirty="0"/>
              <a:t>Psychological Trauma</a:t>
            </a:r>
            <a:r>
              <a:rPr lang="en-US" dirty="0"/>
              <a:t>: </a:t>
            </a:r>
          </a:p>
          <a:p>
            <a:r>
              <a:rPr lang="en-US" b="1" dirty="0"/>
              <a:t>Limited Resources</a:t>
            </a:r>
            <a:endParaRPr lang="en-US" dirty="0"/>
          </a:p>
          <a:p>
            <a:r>
              <a:rPr lang="en-US" b="1" dirty="0"/>
              <a:t>Social Stigma</a:t>
            </a:r>
            <a:r>
              <a:rPr lang="en-US" dirty="0"/>
              <a:t>: </a:t>
            </a:r>
          </a:p>
          <a:p>
            <a:r>
              <a:rPr lang="en-US" b="1" dirty="0"/>
              <a:t>Physical and Emotional Well-being</a:t>
            </a:r>
            <a:r>
              <a:rPr lang="en-US" dirty="0"/>
              <a:t>: </a:t>
            </a:r>
          </a:p>
          <a:p>
            <a:r>
              <a:rPr lang="en-US" b="1" dirty="0"/>
              <a:t>Staff Training and Retention</a:t>
            </a:r>
            <a:r>
              <a:rPr lang="en-US" dirty="0"/>
              <a:t>:.</a:t>
            </a:r>
          </a:p>
          <a:p>
            <a:r>
              <a:rPr lang="en-US" b="1" dirty="0"/>
              <a:t>Preparation for Independent Living</a:t>
            </a:r>
            <a:r>
              <a:rPr lang="en-US" dirty="0"/>
              <a:t>: </a:t>
            </a:r>
          </a:p>
          <a:p>
            <a:r>
              <a:rPr lang="en-US" b="1" dirty="0"/>
              <a:t>Parental Involvement</a:t>
            </a:r>
            <a:r>
              <a:rPr lang="en-US" dirty="0"/>
              <a:t>: </a:t>
            </a:r>
          </a:p>
          <a:p>
            <a:r>
              <a:rPr lang="en-US" b="1" dirty="0"/>
              <a:t>Support from Government</a:t>
            </a:r>
          </a:p>
        </p:txBody>
      </p:sp>
      <p:sp>
        <p:nvSpPr>
          <p:cNvPr id="5" name="Title 1"/>
          <p:cNvSpPr txBox="1">
            <a:spLocks/>
          </p:cNvSpPr>
          <p:nvPr/>
        </p:nvSpPr>
        <p:spPr>
          <a:xfrm>
            <a:off x="838200" y="4572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CHALLENGES</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2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6400800" cy="4648200"/>
          </a:xfrm>
        </p:spPr>
        <p:txBody>
          <a:bodyPr>
            <a:normAutofit fontScale="92500" lnSpcReduction="10000"/>
          </a:bodyPr>
          <a:lstStyle/>
          <a:p>
            <a:r>
              <a:rPr lang="en-US" b="1" dirty="0"/>
              <a:t> A Special Place</a:t>
            </a:r>
            <a:r>
              <a:rPr lang="en-US" dirty="0"/>
              <a:t>: The "Mother's Area" is a unique space for our younger children aged 3 to 10.</a:t>
            </a:r>
          </a:p>
          <a:p>
            <a:r>
              <a:rPr lang="en-US" b="1" dirty="0"/>
              <a:t>Dedicated Mothers</a:t>
            </a:r>
            <a:r>
              <a:rPr lang="en-US" dirty="0"/>
              <a:t>: Each mother is assigned to a group of 8 children, providing personal care and guidance.</a:t>
            </a:r>
          </a:p>
          <a:p>
            <a:r>
              <a:rPr lang="en-US" b="1" dirty="0"/>
              <a:t>A Home Within a Home</a:t>
            </a:r>
            <a:r>
              <a:rPr lang="en-US" dirty="0"/>
              <a:t>: Children reside in comfortable 3-bedroom flats, creating a family-like setting.</a:t>
            </a:r>
          </a:p>
          <a:p>
            <a:r>
              <a:rPr lang="en-US" b="1" dirty="0"/>
              <a:t>Nurturing Bonds</a:t>
            </a:r>
            <a:r>
              <a:rPr lang="en-US" dirty="0"/>
              <a:t>: Our mothers care for these children as their own, creating strong, lifelong connections.</a:t>
            </a:r>
          </a:p>
          <a:p>
            <a:r>
              <a:rPr lang="en-US" b="1" dirty="0"/>
              <a:t>A Safe Haven</a:t>
            </a:r>
            <a:r>
              <a:rPr lang="en-US" dirty="0"/>
              <a:t>: The "Mother's Area" offers a warm and loving environment where children thrive.</a:t>
            </a:r>
          </a:p>
          <a:p>
            <a:pPr marL="0" indent="0">
              <a:buNone/>
            </a:pPr>
            <a:endParaRPr lang="en-US" sz="1900" dirty="0"/>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MOTHER’S AREA</a:t>
            </a:r>
          </a:p>
        </p:txBody>
      </p:sp>
      <p:pic>
        <p:nvPicPr>
          <p:cNvPr id="1028" name="Picture 4" descr="Mother-child's relation might be affected due to parenting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438400"/>
            <a:ext cx="2438400"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0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7239000" cy="4648200"/>
          </a:xfrm>
        </p:spPr>
        <p:txBody>
          <a:bodyPr>
            <a:normAutofit/>
          </a:bodyPr>
          <a:lstStyle/>
          <a:p>
            <a:r>
              <a:rPr lang="en-US" sz="2800" dirty="0"/>
              <a:t>Child protection Policy</a:t>
            </a:r>
          </a:p>
          <a:p>
            <a:r>
              <a:rPr lang="en-US" sz="2800" dirty="0"/>
              <a:t>Food Policy</a:t>
            </a:r>
          </a:p>
          <a:p>
            <a:r>
              <a:rPr lang="en-US" sz="2800" dirty="0"/>
              <a:t>Discipline policy</a:t>
            </a:r>
          </a:p>
          <a:p>
            <a:r>
              <a:rPr lang="en-US" sz="2800" dirty="0"/>
              <a:t>Education Policy</a:t>
            </a:r>
          </a:p>
          <a:p>
            <a:r>
              <a:rPr lang="en-US" sz="2800" dirty="0"/>
              <a:t>Healthcare</a:t>
            </a:r>
          </a:p>
          <a:p>
            <a:r>
              <a:rPr lang="en-US" sz="2800" dirty="0"/>
              <a:t>Security Policy</a:t>
            </a:r>
          </a:p>
          <a:p>
            <a:r>
              <a:rPr lang="en-US" sz="2800" dirty="0"/>
              <a:t>Administrative Policy</a:t>
            </a:r>
            <a:r>
              <a:rPr lang="en-US" sz="2800" b="1" dirty="0"/>
              <a:t> </a:t>
            </a:r>
          </a:p>
          <a:p>
            <a:r>
              <a:rPr lang="en-US" sz="2800" dirty="0"/>
              <a:t>Admission Policy</a:t>
            </a:r>
            <a:endParaRPr lang="en-US" sz="1900" dirty="0"/>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POLICIES</a:t>
            </a:r>
          </a:p>
        </p:txBody>
      </p:sp>
    </p:spTree>
    <p:extLst>
      <p:ext uri="{BB962C8B-B14F-4D97-AF65-F5344CB8AC3E}">
        <p14:creationId xmlns:p14="http://schemas.microsoft.com/office/powerpoint/2010/main" val="1196180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AN ORPHAN CHILD</a:t>
            </a:r>
          </a:p>
        </p:txBody>
      </p:sp>
      <p:pic>
        <p:nvPicPr>
          <p:cNvPr id="3074" name="Picture 2" descr="SOS Children's Villages Pakistan - A loving home for every chi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5800" y="2514600"/>
            <a:ext cx="3352800" cy="3143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56B47BE-3746-4328-969D-4007C56C7AD0}"/>
              </a:ext>
            </a:extLst>
          </p:cNvPr>
          <p:cNvPicPr>
            <a:picLocks noChangeAspect="1"/>
          </p:cNvPicPr>
          <p:nvPr/>
        </p:nvPicPr>
        <p:blipFill>
          <a:blip r:embed="rId4"/>
          <a:stretch>
            <a:fillRect/>
          </a:stretch>
        </p:blipFill>
        <p:spPr>
          <a:xfrm>
            <a:off x="1285875" y="2668586"/>
            <a:ext cx="3209925" cy="2951163"/>
          </a:xfrm>
          <a:prstGeom prst="rect">
            <a:avLst/>
          </a:prstGeom>
        </p:spPr>
      </p:pic>
    </p:spTree>
    <p:extLst>
      <p:ext uri="{BB962C8B-B14F-4D97-AF65-F5344CB8AC3E}">
        <p14:creationId xmlns:p14="http://schemas.microsoft.com/office/powerpoint/2010/main" val="126478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514600"/>
            <a:ext cx="8153400" cy="3122613"/>
          </a:xfrm>
        </p:spPr>
        <p:txBody>
          <a:bodyPr/>
          <a:lstStyle/>
          <a:p>
            <a:r>
              <a:rPr lang="en-US" dirty="0"/>
              <a:t>Complete sponsorship  (</a:t>
            </a:r>
            <a:r>
              <a:rPr lang="en-US" dirty="0" err="1"/>
              <a:t>Rs</a:t>
            </a:r>
            <a:r>
              <a:rPr lang="en-US" dirty="0"/>
              <a:t> 18000 (65 $) per child)    </a:t>
            </a:r>
          </a:p>
          <a:p>
            <a:r>
              <a:rPr lang="en-US" dirty="0"/>
              <a:t>We accept </a:t>
            </a:r>
            <a:r>
              <a:rPr lang="en-US" i="1" dirty="0" err="1"/>
              <a:t>Sadqat</a:t>
            </a:r>
            <a:r>
              <a:rPr lang="en-US" i="1" dirty="0"/>
              <a:t>, </a:t>
            </a:r>
            <a:r>
              <a:rPr lang="en-US" i="1" dirty="0" err="1"/>
              <a:t>Zaqat</a:t>
            </a:r>
            <a:r>
              <a:rPr lang="en-US" i="1" dirty="0"/>
              <a:t>, </a:t>
            </a:r>
            <a:r>
              <a:rPr lang="en-US" i="1" dirty="0" err="1"/>
              <a:t>Atiyat</a:t>
            </a:r>
            <a:endParaRPr lang="en-US" i="1" dirty="0"/>
          </a:p>
          <a:p>
            <a:r>
              <a:rPr lang="en-US" dirty="0"/>
              <a:t>Donation in Kind</a:t>
            </a:r>
          </a:p>
          <a:p>
            <a:r>
              <a:rPr lang="en-US" dirty="0"/>
              <a:t>Donation in Cash</a:t>
            </a:r>
          </a:p>
          <a:p>
            <a:r>
              <a:rPr lang="en-US" dirty="0"/>
              <a:t>Provision of food items, sports etc.</a:t>
            </a:r>
          </a:p>
          <a:p>
            <a:r>
              <a:rPr lang="en-US" dirty="0"/>
              <a:t>Sponsor a child to study abroad</a:t>
            </a:r>
          </a:p>
        </p:txBody>
      </p:sp>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SPONSORSHIP</a:t>
            </a:r>
          </a:p>
        </p:txBody>
      </p:sp>
    </p:spTree>
    <p:extLst>
      <p:ext uri="{BB962C8B-B14F-4D97-AF65-F5344CB8AC3E}">
        <p14:creationId xmlns:p14="http://schemas.microsoft.com/office/powerpoint/2010/main" val="2262944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757" y="466528"/>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USMAN GHANI</a:t>
            </a:r>
          </a:p>
        </p:txBody>
      </p:sp>
      <p:pic>
        <p:nvPicPr>
          <p:cNvPr id="8" name="Picture 7">
            <a:extLst>
              <a:ext uri="{FF2B5EF4-FFF2-40B4-BE49-F238E27FC236}">
                <a16:creationId xmlns:a16="http://schemas.microsoft.com/office/drawing/2014/main" xmlns="" id="{CD16D703-8753-4B1B-8961-D9BC110B028F}"/>
              </a:ext>
            </a:extLst>
          </p:cNvPr>
          <p:cNvPicPr>
            <a:picLocks noChangeAspect="1"/>
          </p:cNvPicPr>
          <p:nvPr/>
        </p:nvPicPr>
        <p:blipFill>
          <a:blip r:embed="rId3"/>
          <a:stretch>
            <a:fillRect/>
          </a:stretch>
        </p:blipFill>
        <p:spPr>
          <a:xfrm>
            <a:off x="381000" y="1524000"/>
            <a:ext cx="1644039" cy="198830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xmlns="" id="{5A7A63D7-5A74-4D95-B787-81D492B04685}"/>
              </a:ext>
            </a:extLst>
          </p:cNvPr>
          <p:cNvPicPr>
            <a:picLocks noChangeAspect="1"/>
          </p:cNvPicPr>
          <p:nvPr/>
        </p:nvPicPr>
        <p:blipFill>
          <a:blip r:embed="rId4"/>
          <a:stretch>
            <a:fillRect/>
          </a:stretch>
        </p:blipFill>
        <p:spPr>
          <a:xfrm>
            <a:off x="352720" y="3810000"/>
            <a:ext cx="5478934" cy="2294842"/>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xmlns="" id="{8284CB86-0F96-424C-BC00-7DE6488F8BC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4166" r="34167" b="10012"/>
          <a:stretch/>
        </p:blipFill>
        <p:spPr>
          <a:xfrm>
            <a:off x="6417022" y="2409444"/>
            <a:ext cx="2419036" cy="3867912"/>
          </a:xfrm>
          <a:prstGeom prst="rect">
            <a:avLst/>
          </a:prstGeom>
          <a:ln>
            <a:noFill/>
          </a:ln>
          <a:effectLst>
            <a:softEdge rad="112500"/>
          </a:effectLst>
        </p:spPr>
      </p:pic>
      <p:sp>
        <p:nvSpPr>
          <p:cNvPr id="2" name="Rectangle 1">
            <a:extLst>
              <a:ext uri="{FF2B5EF4-FFF2-40B4-BE49-F238E27FC236}">
                <a16:creationId xmlns:a16="http://schemas.microsoft.com/office/drawing/2014/main" xmlns="" id="{BE78A6C8-468E-4F08-B17E-AEDC58D38AD2}"/>
              </a:ext>
            </a:extLst>
          </p:cNvPr>
          <p:cNvSpPr/>
          <p:nvPr/>
        </p:nvSpPr>
        <p:spPr>
          <a:xfrm>
            <a:off x="2262191" y="2668587"/>
            <a:ext cx="3505199" cy="830997"/>
          </a:xfrm>
          <a:prstGeom prst="rect">
            <a:avLst/>
          </a:prstGeom>
        </p:spPr>
        <p:txBody>
          <a:bodyPr wrap="square">
            <a:spAutoFit/>
          </a:bodyPr>
          <a:lstStyle/>
          <a:p>
            <a:pPr algn="ctr"/>
            <a:r>
              <a:rPr lang="en-US" sz="2400" dirty="0"/>
              <a:t>Change Usman’s Life with</a:t>
            </a:r>
          </a:p>
          <a:p>
            <a:pPr algn="ctr"/>
            <a:r>
              <a:rPr lang="en-US" sz="2400" dirty="0"/>
              <a:t>PKR 18,000/month</a:t>
            </a:r>
          </a:p>
        </p:txBody>
      </p:sp>
    </p:spTree>
    <p:extLst>
      <p:ext uri="{BB962C8B-B14F-4D97-AF65-F5344CB8AC3E}">
        <p14:creationId xmlns:p14="http://schemas.microsoft.com/office/powerpoint/2010/main" val="428922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757" y="466528"/>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M. ADEEL</a:t>
            </a:r>
          </a:p>
        </p:txBody>
      </p:sp>
      <p:sp>
        <p:nvSpPr>
          <p:cNvPr id="2" name="Rectangle 1">
            <a:extLst>
              <a:ext uri="{FF2B5EF4-FFF2-40B4-BE49-F238E27FC236}">
                <a16:creationId xmlns:a16="http://schemas.microsoft.com/office/drawing/2014/main" xmlns="" id="{BE78A6C8-468E-4F08-B17E-AEDC58D38AD2}"/>
              </a:ext>
            </a:extLst>
          </p:cNvPr>
          <p:cNvSpPr/>
          <p:nvPr/>
        </p:nvSpPr>
        <p:spPr>
          <a:xfrm>
            <a:off x="2286001" y="2286000"/>
            <a:ext cx="3505199" cy="830997"/>
          </a:xfrm>
          <a:prstGeom prst="rect">
            <a:avLst/>
          </a:prstGeom>
        </p:spPr>
        <p:txBody>
          <a:bodyPr wrap="square">
            <a:spAutoFit/>
          </a:bodyPr>
          <a:lstStyle/>
          <a:p>
            <a:pPr algn="ctr"/>
            <a:r>
              <a:rPr lang="en-US" sz="2400" dirty="0"/>
              <a:t>Change Adeel’s Life with</a:t>
            </a:r>
          </a:p>
          <a:p>
            <a:pPr algn="ctr"/>
            <a:r>
              <a:rPr lang="en-US" sz="2400" dirty="0"/>
              <a:t>PKR 18,000/month</a:t>
            </a:r>
          </a:p>
        </p:txBody>
      </p:sp>
      <p:pic>
        <p:nvPicPr>
          <p:cNvPr id="3" name="Picture 2">
            <a:extLst>
              <a:ext uri="{FF2B5EF4-FFF2-40B4-BE49-F238E27FC236}">
                <a16:creationId xmlns:a16="http://schemas.microsoft.com/office/drawing/2014/main" xmlns="" id="{59FBE20D-9E25-4F9D-8A40-DA4CED527269}"/>
              </a:ext>
            </a:extLst>
          </p:cNvPr>
          <p:cNvPicPr>
            <a:picLocks noChangeAspect="1"/>
          </p:cNvPicPr>
          <p:nvPr/>
        </p:nvPicPr>
        <p:blipFill>
          <a:blip r:embed="rId3"/>
          <a:stretch>
            <a:fillRect/>
          </a:stretch>
        </p:blipFill>
        <p:spPr>
          <a:xfrm>
            <a:off x="457200" y="1521533"/>
            <a:ext cx="1677043" cy="197805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xmlns="" id="{999FAE9F-EF54-4DA2-BD8D-1C021FF2D752}"/>
              </a:ext>
            </a:extLst>
          </p:cNvPr>
          <p:cNvPicPr>
            <a:picLocks noChangeAspect="1"/>
          </p:cNvPicPr>
          <p:nvPr/>
        </p:nvPicPr>
        <p:blipFill>
          <a:blip r:embed="rId4"/>
          <a:stretch>
            <a:fillRect/>
          </a:stretch>
        </p:blipFill>
        <p:spPr>
          <a:xfrm>
            <a:off x="457200" y="3809999"/>
            <a:ext cx="5506682" cy="234019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xmlns="" id="{DC68C634-455A-453D-8305-9C0BB1B6C4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5190" r="32399" b="10651"/>
          <a:stretch/>
        </p:blipFill>
        <p:spPr>
          <a:xfrm>
            <a:off x="6443591" y="2438400"/>
            <a:ext cx="2543939" cy="3945903"/>
          </a:xfrm>
          <a:prstGeom prst="rect">
            <a:avLst/>
          </a:prstGeom>
          <a:ln>
            <a:noFill/>
          </a:ln>
          <a:effectLst>
            <a:softEdge rad="112500"/>
          </a:effectLst>
        </p:spPr>
      </p:pic>
    </p:spTree>
    <p:extLst>
      <p:ext uri="{BB962C8B-B14F-4D97-AF65-F5344CB8AC3E}">
        <p14:creationId xmlns:p14="http://schemas.microsoft.com/office/powerpoint/2010/main" val="1539152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757" y="466528"/>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M. AHAD</a:t>
            </a:r>
          </a:p>
        </p:txBody>
      </p:sp>
      <p:sp>
        <p:nvSpPr>
          <p:cNvPr id="2" name="Rectangle 1">
            <a:extLst>
              <a:ext uri="{FF2B5EF4-FFF2-40B4-BE49-F238E27FC236}">
                <a16:creationId xmlns:a16="http://schemas.microsoft.com/office/drawing/2014/main" xmlns="" id="{BE78A6C8-468E-4F08-B17E-AEDC58D38AD2}"/>
              </a:ext>
            </a:extLst>
          </p:cNvPr>
          <p:cNvSpPr/>
          <p:nvPr/>
        </p:nvSpPr>
        <p:spPr>
          <a:xfrm>
            <a:off x="2262191" y="2209800"/>
            <a:ext cx="3505199" cy="830997"/>
          </a:xfrm>
          <a:prstGeom prst="rect">
            <a:avLst/>
          </a:prstGeom>
        </p:spPr>
        <p:txBody>
          <a:bodyPr wrap="square">
            <a:spAutoFit/>
          </a:bodyPr>
          <a:lstStyle/>
          <a:p>
            <a:pPr algn="ctr"/>
            <a:r>
              <a:rPr lang="en-US" sz="2400" dirty="0"/>
              <a:t>Change </a:t>
            </a:r>
            <a:r>
              <a:rPr lang="en-US" sz="2400" dirty="0" err="1"/>
              <a:t>Ahad’s</a:t>
            </a:r>
            <a:r>
              <a:rPr lang="en-US" sz="2400" dirty="0"/>
              <a:t> Life with</a:t>
            </a:r>
          </a:p>
          <a:p>
            <a:pPr algn="ctr"/>
            <a:r>
              <a:rPr lang="en-US" sz="2400" dirty="0"/>
              <a:t>PKR 18,000/month</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66" y="1524000"/>
            <a:ext cx="1476734" cy="1819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3594278"/>
            <a:ext cx="5486400" cy="25017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9381" r="30310"/>
          <a:stretch/>
        </p:blipFill>
        <p:spPr>
          <a:xfrm>
            <a:off x="6611669" y="2335393"/>
            <a:ext cx="2193752" cy="4072519"/>
          </a:xfrm>
          <a:prstGeom prst="rect">
            <a:avLst/>
          </a:prstGeom>
          <a:ln>
            <a:noFill/>
          </a:ln>
          <a:effectLst>
            <a:softEdge rad="112500"/>
          </a:effectLst>
        </p:spPr>
      </p:pic>
    </p:spTree>
    <p:extLst>
      <p:ext uri="{BB962C8B-B14F-4D97-AF65-F5344CB8AC3E}">
        <p14:creationId xmlns:p14="http://schemas.microsoft.com/office/powerpoint/2010/main" val="1350039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609600"/>
            <a:ext cx="5838825"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DEPARTMENTS OF AGHOSH COMPLEX</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564776" y="2438400"/>
            <a:ext cx="7817224" cy="3962400"/>
          </a:xfrm>
          <a:prstGeom prst="rect">
            <a:avLst/>
          </a:prstGeom>
        </p:spPr>
        <p:txBody>
          <a:bodyPr vert="horz" lIns="91440" tIns="45720" rIns="91440" bIns="45720" rtlCol="0" anchor="t"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r>
              <a:rPr lang="en-US" sz="2200" b="1" dirty="0">
                <a:solidFill>
                  <a:schemeClr val="tx1">
                    <a:lumMod val="75000"/>
                    <a:lumOff val="25000"/>
                  </a:schemeClr>
                </a:solidFill>
              </a:rPr>
              <a:t>There are four departments of Aghosh Complex:</a:t>
            </a:r>
          </a:p>
          <a:p>
            <a:endParaRPr lang="en-US" sz="700" dirty="0">
              <a:solidFill>
                <a:schemeClr val="tx1">
                  <a:lumMod val="75000"/>
                  <a:lumOff val="25000"/>
                </a:schemeClr>
              </a:solidFill>
            </a:endParaRPr>
          </a:p>
          <a:p>
            <a:pPr marL="457200" indent="-457200">
              <a:spcBef>
                <a:spcPts val="1200"/>
              </a:spcBef>
              <a:spcAft>
                <a:spcPts val="1200"/>
              </a:spcAft>
              <a:buFont typeface="Wingdings" panose="05000000000000000000" pitchFamily="2" charset="2"/>
              <a:buChar char="v"/>
            </a:pPr>
            <a:r>
              <a:rPr lang="en-US" sz="2200" dirty="0" err="1">
                <a:solidFill>
                  <a:schemeClr val="tx1">
                    <a:lumMod val="75000"/>
                    <a:lumOff val="25000"/>
                  </a:schemeClr>
                </a:solidFill>
              </a:rPr>
              <a:t>Aghosh</a:t>
            </a:r>
            <a:r>
              <a:rPr lang="en-US" sz="2200" dirty="0">
                <a:solidFill>
                  <a:schemeClr val="tx1">
                    <a:lumMod val="75000"/>
                    <a:lumOff val="25000"/>
                  </a:schemeClr>
                </a:solidFill>
              </a:rPr>
              <a:t> Orphan Care Home</a:t>
            </a:r>
          </a:p>
          <a:p>
            <a:pPr marL="457200" indent="-457200">
              <a:spcBef>
                <a:spcPts val="1200"/>
              </a:spcBef>
              <a:spcAft>
                <a:spcPts val="1200"/>
              </a:spcAft>
              <a:buFont typeface="Wingdings" panose="05000000000000000000" pitchFamily="2" charset="2"/>
              <a:buChar char="v"/>
            </a:pPr>
            <a:r>
              <a:rPr lang="en-US" sz="2200" dirty="0">
                <a:solidFill>
                  <a:schemeClr val="tx1">
                    <a:lumMod val="75000"/>
                    <a:lumOff val="25000"/>
                  </a:schemeClr>
                </a:solidFill>
              </a:rPr>
              <a:t>Aghosh Grammar Higher Secondary School </a:t>
            </a:r>
            <a:r>
              <a:rPr lang="en-US" sz="2200" b="1" dirty="0">
                <a:solidFill>
                  <a:schemeClr val="tx1">
                    <a:lumMod val="75000"/>
                    <a:lumOff val="25000"/>
                  </a:schemeClr>
                </a:solidFill>
              </a:rPr>
              <a:t>(Boys &amp; Girls)</a:t>
            </a:r>
          </a:p>
          <a:p>
            <a:pPr marL="457200" indent="-457200">
              <a:spcBef>
                <a:spcPts val="1200"/>
              </a:spcBef>
              <a:spcAft>
                <a:spcPts val="1200"/>
              </a:spcAft>
              <a:buFont typeface="Wingdings" panose="05000000000000000000" pitchFamily="2" charset="2"/>
              <a:buChar char="v"/>
            </a:pPr>
            <a:r>
              <a:rPr lang="en-US" sz="2200" dirty="0" err="1">
                <a:solidFill>
                  <a:schemeClr val="tx1">
                    <a:lumMod val="75000"/>
                    <a:lumOff val="25000"/>
                  </a:schemeClr>
                </a:solidFill>
              </a:rPr>
              <a:t>Minhaj</a:t>
            </a:r>
            <a:r>
              <a:rPr lang="en-US" sz="2200" dirty="0">
                <a:solidFill>
                  <a:schemeClr val="tx1">
                    <a:lumMod val="75000"/>
                    <a:lumOff val="25000"/>
                  </a:schemeClr>
                </a:solidFill>
              </a:rPr>
              <a:t> Institute of </a:t>
            </a:r>
            <a:r>
              <a:rPr lang="en-US" sz="2200" dirty="0" err="1">
                <a:solidFill>
                  <a:schemeClr val="tx1">
                    <a:lumMod val="75000"/>
                    <a:lumOff val="25000"/>
                  </a:schemeClr>
                </a:solidFill>
              </a:rPr>
              <a:t>Qir’at</a:t>
            </a:r>
            <a:r>
              <a:rPr lang="en-US" sz="2200" dirty="0">
                <a:solidFill>
                  <a:schemeClr val="tx1">
                    <a:lumMod val="75000"/>
                    <a:lumOff val="25000"/>
                  </a:schemeClr>
                </a:solidFill>
              </a:rPr>
              <a:t> &amp; </a:t>
            </a:r>
            <a:r>
              <a:rPr lang="en-US" sz="2200" dirty="0" err="1">
                <a:solidFill>
                  <a:schemeClr val="tx1">
                    <a:lumMod val="75000"/>
                    <a:lumOff val="25000"/>
                  </a:schemeClr>
                </a:solidFill>
              </a:rPr>
              <a:t>Tehfeez</a:t>
            </a:r>
            <a:r>
              <a:rPr lang="en-US" sz="2200" dirty="0">
                <a:solidFill>
                  <a:schemeClr val="tx1">
                    <a:lumMod val="75000"/>
                    <a:lumOff val="25000"/>
                  </a:schemeClr>
                </a:solidFill>
              </a:rPr>
              <a:t> </a:t>
            </a:r>
            <a:r>
              <a:rPr lang="en-US" sz="2200" dirty="0" err="1">
                <a:solidFill>
                  <a:schemeClr val="tx1">
                    <a:lumMod val="75000"/>
                    <a:lumOff val="25000"/>
                  </a:schemeClr>
                </a:solidFill>
              </a:rPr>
              <a:t>ul</a:t>
            </a:r>
            <a:r>
              <a:rPr lang="en-US" sz="2200" dirty="0">
                <a:solidFill>
                  <a:schemeClr val="tx1">
                    <a:lumMod val="75000"/>
                    <a:lumOff val="25000"/>
                  </a:schemeClr>
                </a:solidFill>
              </a:rPr>
              <a:t> Quran</a:t>
            </a:r>
          </a:p>
          <a:p>
            <a:pPr marL="457200" indent="-457200">
              <a:spcBef>
                <a:spcPts val="1200"/>
              </a:spcBef>
              <a:spcAft>
                <a:spcPts val="1200"/>
              </a:spcAft>
              <a:buFont typeface="Wingdings" panose="05000000000000000000" pitchFamily="2" charset="2"/>
              <a:buChar char="v"/>
            </a:pPr>
            <a:r>
              <a:rPr lang="en-US" sz="2200" dirty="0" err="1">
                <a:solidFill>
                  <a:schemeClr val="tx1">
                    <a:lumMod val="75000"/>
                    <a:lumOff val="25000"/>
                  </a:schemeClr>
                </a:solidFill>
              </a:rPr>
              <a:t>Aghosh</a:t>
            </a:r>
            <a:r>
              <a:rPr lang="en-US" sz="2200" dirty="0">
                <a:solidFill>
                  <a:schemeClr val="tx1">
                    <a:lumMod val="75000"/>
                    <a:lumOff val="25000"/>
                  </a:schemeClr>
                </a:solidFill>
              </a:rPr>
              <a:t> Academy </a:t>
            </a:r>
            <a:r>
              <a:rPr lang="en-US" sz="2200" b="1" dirty="0">
                <a:solidFill>
                  <a:schemeClr val="tx1">
                    <a:lumMod val="75000"/>
                    <a:lumOff val="25000"/>
                  </a:schemeClr>
                </a:solidFill>
              </a:rPr>
              <a:t>(Science &amp; Arts)</a:t>
            </a:r>
          </a:p>
        </p:txBody>
      </p:sp>
    </p:spTree>
    <p:extLst>
      <p:ext uri="{BB962C8B-B14F-4D97-AF65-F5344CB8AC3E}">
        <p14:creationId xmlns:p14="http://schemas.microsoft.com/office/powerpoint/2010/main" val="358612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757" y="373062"/>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M. HASEEB</a:t>
            </a:r>
          </a:p>
        </p:txBody>
      </p:sp>
      <p:sp>
        <p:nvSpPr>
          <p:cNvPr id="2" name="Rectangle 1">
            <a:extLst>
              <a:ext uri="{FF2B5EF4-FFF2-40B4-BE49-F238E27FC236}">
                <a16:creationId xmlns:a16="http://schemas.microsoft.com/office/drawing/2014/main" xmlns="" id="{BE78A6C8-468E-4F08-B17E-AEDC58D38AD2}"/>
              </a:ext>
            </a:extLst>
          </p:cNvPr>
          <p:cNvSpPr/>
          <p:nvPr/>
        </p:nvSpPr>
        <p:spPr>
          <a:xfrm>
            <a:off x="2262191" y="2668587"/>
            <a:ext cx="3505199" cy="830997"/>
          </a:xfrm>
          <a:prstGeom prst="rect">
            <a:avLst/>
          </a:prstGeom>
        </p:spPr>
        <p:txBody>
          <a:bodyPr wrap="square">
            <a:spAutoFit/>
          </a:bodyPr>
          <a:lstStyle/>
          <a:p>
            <a:pPr algn="ctr"/>
            <a:r>
              <a:rPr lang="en-US" sz="2400" dirty="0"/>
              <a:t>Change </a:t>
            </a:r>
            <a:r>
              <a:rPr lang="en-US" sz="2400" dirty="0" err="1"/>
              <a:t>Haseeb’s</a:t>
            </a:r>
            <a:r>
              <a:rPr lang="en-US" sz="2400" dirty="0"/>
              <a:t> Life with</a:t>
            </a:r>
          </a:p>
          <a:p>
            <a:pPr algn="ctr"/>
            <a:r>
              <a:rPr lang="en-US" sz="2400" dirty="0"/>
              <a:t>PKR 18,000/month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64" y="1524000"/>
            <a:ext cx="1850527" cy="2238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9" y="3981148"/>
            <a:ext cx="5998287" cy="26031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39485" r="29218"/>
          <a:stretch/>
        </p:blipFill>
        <p:spPr>
          <a:xfrm>
            <a:off x="6553200" y="2526712"/>
            <a:ext cx="1981200" cy="3561837"/>
          </a:xfrm>
          <a:prstGeom prst="rect">
            <a:avLst/>
          </a:prstGeom>
          <a:ln>
            <a:noFill/>
          </a:ln>
          <a:effectLst>
            <a:softEdge rad="112500"/>
          </a:effectLst>
        </p:spPr>
      </p:pic>
    </p:spTree>
    <p:extLst>
      <p:ext uri="{BB962C8B-B14F-4D97-AF65-F5344CB8AC3E}">
        <p14:creationId xmlns:p14="http://schemas.microsoft.com/office/powerpoint/2010/main" val="3228683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757" y="373062"/>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ALI HAIDER</a:t>
            </a:r>
          </a:p>
        </p:txBody>
      </p:sp>
      <p:sp>
        <p:nvSpPr>
          <p:cNvPr id="2" name="Rectangle 1">
            <a:extLst>
              <a:ext uri="{FF2B5EF4-FFF2-40B4-BE49-F238E27FC236}">
                <a16:creationId xmlns:a16="http://schemas.microsoft.com/office/drawing/2014/main" xmlns="" id="{BE78A6C8-468E-4F08-B17E-AEDC58D38AD2}"/>
              </a:ext>
            </a:extLst>
          </p:cNvPr>
          <p:cNvSpPr/>
          <p:nvPr/>
        </p:nvSpPr>
        <p:spPr>
          <a:xfrm>
            <a:off x="2262191" y="2668587"/>
            <a:ext cx="3505199" cy="830997"/>
          </a:xfrm>
          <a:prstGeom prst="rect">
            <a:avLst/>
          </a:prstGeom>
        </p:spPr>
        <p:txBody>
          <a:bodyPr wrap="square">
            <a:spAutoFit/>
          </a:bodyPr>
          <a:lstStyle/>
          <a:p>
            <a:pPr algn="ctr"/>
            <a:r>
              <a:rPr lang="en-US" sz="2400" dirty="0"/>
              <a:t>Change Ali’s Life with</a:t>
            </a:r>
          </a:p>
          <a:p>
            <a:pPr algn="ctr"/>
            <a:r>
              <a:rPr lang="en-US" sz="2400" dirty="0"/>
              <a:t>PKR 18,000/month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0784"/>
            <a:ext cx="1480344" cy="182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57" y="3715512"/>
            <a:ext cx="5410200" cy="2380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1340" r="34330"/>
          <a:stretch/>
        </p:blipFill>
        <p:spPr>
          <a:xfrm>
            <a:off x="6667768" y="2819400"/>
            <a:ext cx="2136994" cy="3502531"/>
          </a:xfrm>
          <a:prstGeom prst="rect">
            <a:avLst/>
          </a:prstGeom>
          <a:ln>
            <a:noFill/>
          </a:ln>
          <a:effectLst>
            <a:softEdge rad="112500"/>
          </a:effectLst>
        </p:spPr>
      </p:pic>
    </p:spTree>
    <p:extLst>
      <p:ext uri="{BB962C8B-B14F-4D97-AF65-F5344CB8AC3E}">
        <p14:creationId xmlns:p14="http://schemas.microsoft.com/office/powerpoint/2010/main" val="4074182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7426" y="304800"/>
            <a:ext cx="6611974"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GHAZALA SAEED</a:t>
            </a:r>
          </a:p>
        </p:txBody>
      </p:sp>
      <p:sp>
        <p:nvSpPr>
          <p:cNvPr id="2" name="Rectangle 1">
            <a:extLst>
              <a:ext uri="{FF2B5EF4-FFF2-40B4-BE49-F238E27FC236}">
                <a16:creationId xmlns:a16="http://schemas.microsoft.com/office/drawing/2014/main" xmlns="" id="{BE78A6C8-468E-4F08-B17E-AEDC58D38AD2}"/>
              </a:ext>
            </a:extLst>
          </p:cNvPr>
          <p:cNvSpPr/>
          <p:nvPr/>
        </p:nvSpPr>
        <p:spPr>
          <a:xfrm>
            <a:off x="2157410" y="2133600"/>
            <a:ext cx="3709990" cy="830997"/>
          </a:xfrm>
          <a:prstGeom prst="rect">
            <a:avLst/>
          </a:prstGeom>
        </p:spPr>
        <p:txBody>
          <a:bodyPr wrap="square">
            <a:spAutoFit/>
          </a:bodyPr>
          <a:lstStyle/>
          <a:p>
            <a:pPr algn="ctr"/>
            <a:r>
              <a:rPr lang="en-US" sz="2400" dirty="0"/>
              <a:t>Change </a:t>
            </a:r>
            <a:r>
              <a:rPr lang="en-US" sz="2400" dirty="0" err="1"/>
              <a:t>Ghazala’s</a:t>
            </a:r>
            <a:r>
              <a:rPr lang="en-US" sz="2400" dirty="0"/>
              <a:t> Life with</a:t>
            </a:r>
          </a:p>
          <a:p>
            <a:pPr algn="ctr"/>
            <a:r>
              <a:rPr lang="en-US" sz="2400" dirty="0"/>
              <a:t>PKR 18,000/month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32" y="1379538"/>
            <a:ext cx="1595741" cy="19352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42" y="3581400"/>
            <a:ext cx="5776912" cy="2492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8660" r="25154"/>
          <a:stretch/>
        </p:blipFill>
        <p:spPr>
          <a:xfrm>
            <a:off x="6763731" y="2971800"/>
            <a:ext cx="2116251" cy="3290661"/>
          </a:xfrm>
          <a:prstGeom prst="rect">
            <a:avLst/>
          </a:prstGeom>
          <a:ln>
            <a:noFill/>
          </a:ln>
          <a:effectLst>
            <a:softEdge rad="112500"/>
          </a:effectLst>
        </p:spPr>
      </p:pic>
    </p:spTree>
    <p:extLst>
      <p:ext uri="{BB962C8B-B14F-4D97-AF65-F5344CB8AC3E}">
        <p14:creationId xmlns:p14="http://schemas.microsoft.com/office/powerpoint/2010/main" val="2870188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157" y="304800"/>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SAIRA ILYAS</a:t>
            </a:r>
          </a:p>
        </p:txBody>
      </p:sp>
      <p:sp>
        <p:nvSpPr>
          <p:cNvPr id="2" name="Rectangle 1">
            <a:extLst>
              <a:ext uri="{FF2B5EF4-FFF2-40B4-BE49-F238E27FC236}">
                <a16:creationId xmlns:a16="http://schemas.microsoft.com/office/drawing/2014/main" xmlns="" id="{BE78A6C8-468E-4F08-B17E-AEDC58D38AD2}"/>
              </a:ext>
            </a:extLst>
          </p:cNvPr>
          <p:cNvSpPr/>
          <p:nvPr/>
        </p:nvSpPr>
        <p:spPr>
          <a:xfrm>
            <a:off x="2157410" y="2286000"/>
            <a:ext cx="3709990" cy="830997"/>
          </a:xfrm>
          <a:prstGeom prst="rect">
            <a:avLst/>
          </a:prstGeom>
        </p:spPr>
        <p:txBody>
          <a:bodyPr wrap="square">
            <a:spAutoFit/>
          </a:bodyPr>
          <a:lstStyle/>
          <a:p>
            <a:pPr algn="ctr"/>
            <a:r>
              <a:rPr lang="en-US" sz="2400" dirty="0"/>
              <a:t>Change </a:t>
            </a:r>
            <a:r>
              <a:rPr lang="en-US" sz="2400" dirty="0" err="1"/>
              <a:t>Saira’s</a:t>
            </a:r>
            <a:r>
              <a:rPr lang="en-US" sz="2400" dirty="0"/>
              <a:t> Life with</a:t>
            </a:r>
          </a:p>
          <a:p>
            <a:pPr algn="ctr"/>
            <a:r>
              <a:rPr lang="en-US" sz="2400" dirty="0"/>
              <a:t>PKR 18,000/month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752600"/>
            <a:ext cx="1602130" cy="17827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8" y="3810000"/>
            <a:ext cx="5243512" cy="2246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6907" r="28969"/>
          <a:stretch/>
        </p:blipFill>
        <p:spPr>
          <a:xfrm>
            <a:off x="6553200" y="2760441"/>
            <a:ext cx="2151272" cy="3547238"/>
          </a:xfrm>
          <a:prstGeom prst="rect">
            <a:avLst/>
          </a:prstGeom>
          <a:ln>
            <a:noFill/>
          </a:ln>
          <a:effectLst>
            <a:softEdge rad="112500"/>
          </a:effectLst>
        </p:spPr>
      </p:pic>
    </p:spTree>
    <p:extLst>
      <p:ext uri="{BB962C8B-B14F-4D97-AF65-F5344CB8AC3E}">
        <p14:creationId xmlns:p14="http://schemas.microsoft.com/office/powerpoint/2010/main" val="1464357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0357" y="220662"/>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MARYAM RIAZ</a:t>
            </a:r>
          </a:p>
        </p:txBody>
      </p:sp>
      <p:sp>
        <p:nvSpPr>
          <p:cNvPr id="2" name="Rectangle 1">
            <a:extLst>
              <a:ext uri="{FF2B5EF4-FFF2-40B4-BE49-F238E27FC236}">
                <a16:creationId xmlns:a16="http://schemas.microsoft.com/office/drawing/2014/main" xmlns="" id="{BE78A6C8-468E-4F08-B17E-AEDC58D38AD2}"/>
              </a:ext>
            </a:extLst>
          </p:cNvPr>
          <p:cNvSpPr/>
          <p:nvPr/>
        </p:nvSpPr>
        <p:spPr>
          <a:xfrm>
            <a:off x="2157410" y="2286000"/>
            <a:ext cx="3709990" cy="830997"/>
          </a:xfrm>
          <a:prstGeom prst="rect">
            <a:avLst/>
          </a:prstGeom>
        </p:spPr>
        <p:txBody>
          <a:bodyPr wrap="square">
            <a:spAutoFit/>
          </a:bodyPr>
          <a:lstStyle/>
          <a:p>
            <a:pPr algn="ctr"/>
            <a:r>
              <a:rPr lang="en-US" sz="2400" dirty="0"/>
              <a:t>Change Maryam’s Life with</a:t>
            </a:r>
          </a:p>
          <a:p>
            <a:pPr algn="ctr"/>
            <a:r>
              <a:rPr lang="en-US" sz="2400" dirty="0"/>
              <a:t>PKR 18,000/month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45" y="1524000"/>
            <a:ext cx="1600843" cy="1832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45" y="3657600"/>
            <a:ext cx="5715643" cy="24484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3093" r="29587"/>
          <a:stretch/>
        </p:blipFill>
        <p:spPr>
          <a:xfrm>
            <a:off x="6781801" y="2819400"/>
            <a:ext cx="1668616" cy="3436636"/>
          </a:xfrm>
          <a:prstGeom prst="rect">
            <a:avLst/>
          </a:prstGeom>
          <a:ln>
            <a:noFill/>
          </a:ln>
          <a:effectLst>
            <a:softEdge rad="112500"/>
          </a:effectLst>
        </p:spPr>
      </p:pic>
    </p:spTree>
    <p:extLst>
      <p:ext uri="{BB962C8B-B14F-4D97-AF65-F5344CB8AC3E}">
        <p14:creationId xmlns:p14="http://schemas.microsoft.com/office/powerpoint/2010/main" val="1725141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0357" y="220662"/>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AREEB AHMED</a:t>
            </a:r>
          </a:p>
        </p:txBody>
      </p:sp>
      <p:sp>
        <p:nvSpPr>
          <p:cNvPr id="2" name="Rectangle 1">
            <a:extLst>
              <a:ext uri="{FF2B5EF4-FFF2-40B4-BE49-F238E27FC236}">
                <a16:creationId xmlns:a16="http://schemas.microsoft.com/office/drawing/2014/main" xmlns="" id="{BE78A6C8-468E-4F08-B17E-AEDC58D38AD2}"/>
              </a:ext>
            </a:extLst>
          </p:cNvPr>
          <p:cNvSpPr/>
          <p:nvPr/>
        </p:nvSpPr>
        <p:spPr>
          <a:xfrm>
            <a:off x="2157410" y="2286000"/>
            <a:ext cx="3709990" cy="830997"/>
          </a:xfrm>
          <a:prstGeom prst="rect">
            <a:avLst/>
          </a:prstGeom>
        </p:spPr>
        <p:txBody>
          <a:bodyPr wrap="square">
            <a:spAutoFit/>
          </a:bodyPr>
          <a:lstStyle/>
          <a:p>
            <a:pPr algn="ctr"/>
            <a:r>
              <a:rPr lang="en-US" sz="2400" dirty="0"/>
              <a:t>Change </a:t>
            </a:r>
            <a:r>
              <a:rPr lang="en-US" sz="2400" dirty="0" err="1"/>
              <a:t>Areeb’s</a:t>
            </a:r>
            <a:r>
              <a:rPr lang="en-US" sz="2400" dirty="0"/>
              <a:t> Life with</a:t>
            </a:r>
          </a:p>
          <a:p>
            <a:pPr algn="ctr"/>
            <a:r>
              <a:rPr lang="en-US" sz="2400" dirty="0"/>
              <a:t>PKR 18,000/month</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6" y="1447800"/>
            <a:ext cx="1737674" cy="20469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6" y="3657600"/>
            <a:ext cx="5623874" cy="24712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2371" r="34742"/>
          <a:stretch/>
        </p:blipFill>
        <p:spPr>
          <a:xfrm>
            <a:off x="6705600" y="2373198"/>
            <a:ext cx="2291470" cy="3920544"/>
          </a:xfrm>
          <a:prstGeom prst="rect">
            <a:avLst/>
          </a:prstGeom>
          <a:ln>
            <a:noFill/>
          </a:ln>
          <a:effectLst>
            <a:softEdge rad="112500"/>
          </a:effectLst>
        </p:spPr>
      </p:pic>
    </p:spTree>
    <p:extLst>
      <p:ext uri="{BB962C8B-B14F-4D97-AF65-F5344CB8AC3E}">
        <p14:creationId xmlns:p14="http://schemas.microsoft.com/office/powerpoint/2010/main" val="1355532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0357" y="220662"/>
            <a:ext cx="6096643"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54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  SHEHNAZ BIBI</a:t>
            </a:r>
          </a:p>
        </p:txBody>
      </p:sp>
      <p:sp>
        <p:nvSpPr>
          <p:cNvPr id="2" name="Rectangle 1">
            <a:extLst>
              <a:ext uri="{FF2B5EF4-FFF2-40B4-BE49-F238E27FC236}">
                <a16:creationId xmlns:a16="http://schemas.microsoft.com/office/drawing/2014/main" xmlns="" id="{BE78A6C8-468E-4F08-B17E-AEDC58D38AD2}"/>
              </a:ext>
            </a:extLst>
          </p:cNvPr>
          <p:cNvSpPr/>
          <p:nvPr/>
        </p:nvSpPr>
        <p:spPr>
          <a:xfrm>
            <a:off x="2157410" y="2286000"/>
            <a:ext cx="3709990" cy="830997"/>
          </a:xfrm>
          <a:prstGeom prst="rect">
            <a:avLst/>
          </a:prstGeom>
        </p:spPr>
        <p:txBody>
          <a:bodyPr wrap="square">
            <a:spAutoFit/>
          </a:bodyPr>
          <a:lstStyle/>
          <a:p>
            <a:pPr algn="ctr"/>
            <a:r>
              <a:rPr lang="en-US" sz="2400" dirty="0"/>
              <a:t>Change </a:t>
            </a:r>
            <a:r>
              <a:rPr lang="en-US" sz="2400" dirty="0" err="1"/>
              <a:t>Shehnaz’s</a:t>
            </a:r>
            <a:r>
              <a:rPr lang="en-US" sz="2400" dirty="0"/>
              <a:t> Life with</a:t>
            </a:r>
          </a:p>
          <a:p>
            <a:pPr algn="ctr"/>
            <a:r>
              <a:rPr lang="en-US" sz="2400" dirty="0"/>
              <a:t>PKR 18,000/month</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99" y="1665566"/>
            <a:ext cx="1697043" cy="19503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99" y="3969583"/>
            <a:ext cx="5696693" cy="24457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0619" r="33711"/>
          <a:stretch/>
        </p:blipFill>
        <p:spPr>
          <a:xfrm>
            <a:off x="6617683" y="2819400"/>
            <a:ext cx="2210519" cy="3486912"/>
          </a:xfrm>
          <a:prstGeom prst="rect">
            <a:avLst/>
          </a:prstGeom>
          <a:ln>
            <a:noFill/>
          </a:ln>
          <a:effectLst>
            <a:softEdge rad="112500"/>
          </a:effectLst>
        </p:spPr>
      </p:pic>
    </p:spTree>
    <p:extLst>
      <p:ext uri="{BB962C8B-B14F-4D97-AF65-F5344CB8AC3E}">
        <p14:creationId xmlns:p14="http://schemas.microsoft.com/office/powerpoint/2010/main" val="1580090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MEAT REQUIREMENT</a:t>
            </a:r>
          </a:p>
        </p:txBody>
      </p:sp>
      <p:graphicFrame>
        <p:nvGraphicFramePr>
          <p:cNvPr id="4" name="Table 3"/>
          <p:cNvGraphicFramePr>
            <a:graphicFrameLocks noGrp="1"/>
          </p:cNvGraphicFramePr>
          <p:nvPr>
            <p:extLst>
              <p:ext uri="{D42A27DB-BD31-4B8C-83A1-F6EECF244321}">
                <p14:modId xmlns:p14="http://schemas.microsoft.com/office/powerpoint/2010/main" val="1616217565"/>
              </p:ext>
            </p:extLst>
          </p:nvPr>
        </p:nvGraphicFramePr>
        <p:xfrm>
          <a:off x="533400" y="2819400"/>
          <a:ext cx="8077200" cy="25908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762000">
                <a:tc>
                  <a:txBody>
                    <a:bodyPr/>
                    <a:lstStyle/>
                    <a:p>
                      <a:pPr algn="ctr"/>
                      <a:r>
                        <a:rPr lang="en-US" dirty="0"/>
                        <a:t>Sr.</a:t>
                      </a:r>
                    </a:p>
                  </a:txBody>
                  <a:tcPr anchor="ctr"/>
                </a:tc>
                <a:tc>
                  <a:txBody>
                    <a:bodyPr/>
                    <a:lstStyle/>
                    <a:p>
                      <a:pPr algn="ctr"/>
                      <a:r>
                        <a:rPr lang="en-US" dirty="0"/>
                        <a:t>Head</a:t>
                      </a:r>
                    </a:p>
                  </a:txBody>
                  <a:tcPr anchor="ctr"/>
                </a:tc>
                <a:tc>
                  <a:txBody>
                    <a:bodyPr/>
                    <a:lstStyle/>
                    <a:p>
                      <a:pPr algn="ctr"/>
                      <a:r>
                        <a:rPr lang="en-US" dirty="0"/>
                        <a:t>Amount</a:t>
                      </a:r>
                    </a:p>
                    <a:p>
                      <a:pPr algn="ctr"/>
                      <a:r>
                        <a:rPr lang="en-US" dirty="0"/>
                        <a:t>(1 Time Meal)</a:t>
                      </a:r>
                    </a:p>
                  </a:txBody>
                  <a:tcPr anchor="ctr"/>
                </a:tc>
                <a:tc>
                  <a:txBody>
                    <a:bodyPr/>
                    <a:lstStyle/>
                    <a:p>
                      <a:pPr algn="ctr"/>
                      <a:r>
                        <a:rPr lang="en-US" dirty="0"/>
                        <a:t>Amount</a:t>
                      </a:r>
                    </a:p>
                    <a:p>
                      <a:pPr algn="ctr"/>
                      <a:r>
                        <a:rPr lang="en-US" dirty="0"/>
                        <a:t>(4 Meals a Month)</a:t>
                      </a:r>
                    </a:p>
                  </a:txBody>
                  <a:tcPr anchor="ctr"/>
                </a:tc>
                <a:extLst>
                  <a:ext uri="{0D108BD9-81ED-4DB2-BD59-A6C34878D82A}">
                    <a16:rowId xmlns:a16="http://schemas.microsoft.com/office/drawing/2014/main" xmlns="" val="10000"/>
                  </a:ext>
                </a:extLst>
              </a:tr>
              <a:tr h="457200">
                <a:tc>
                  <a:txBody>
                    <a:bodyPr/>
                    <a:lstStyle/>
                    <a:p>
                      <a:pPr algn="ctr"/>
                      <a:r>
                        <a:rPr lang="en-US" b="1" dirty="0"/>
                        <a:t>1.</a:t>
                      </a:r>
                    </a:p>
                  </a:txBody>
                  <a:tcPr anchor="ctr"/>
                </a:tc>
                <a:tc>
                  <a:txBody>
                    <a:bodyPr/>
                    <a:lstStyle/>
                    <a:p>
                      <a:pPr algn="ctr"/>
                      <a:r>
                        <a:rPr lang="en-US" dirty="0" err="1"/>
                        <a:t>Beaf</a:t>
                      </a:r>
                      <a:r>
                        <a:rPr lang="en-US" dirty="0"/>
                        <a:t> Mince (35 KG) @ 900</a:t>
                      </a:r>
                    </a:p>
                  </a:txBody>
                  <a:tcPr anchor="ctr"/>
                </a:tc>
                <a:tc>
                  <a:txBody>
                    <a:bodyPr/>
                    <a:lstStyle/>
                    <a:p>
                      <a:pPr algn="ctr"/>
                      <a:r>
                        <a:rPr lang="en-US" dirty="0"/>
                        <a:t>31,500.00</a:t>
                      </a:r>
                    </a:p>
                  </a:txBody>
                  <a:tcPr anchor="ctr"/>
                </a:tc>
                <a:tc>
                  <a:txBody>
                    <a:bodyPr/>
                    <a:lstStyle/>
                    <a:p>
                      <a:pPr algn="ctr"/>
                      <a:r>
                        <a:rPr lang="en-US" dirty="0"/>
                        <a:t>126,000.00</a:t>
                      </a:r>
                    </a:p>
                  </a:txBody>
                  <a:tcPr anchor="ctr"/>
                </a:tc>
                <a:extLst>
                  <a:ext uri="{0D108BD9-81ED-4DB2-BD59-A6C34878D82A}">
                    <a16:rowId xmlns:a16="http://schemas.microsoft.com/office/drawing/2014/main" xmlns="" val="10001"/>
                  </a:ext>
                </a:extLst>
              </a:tr>
              <a:tr h="457200">
                <a:tc>
                  <a:txBody>
                    <a:bodyPr/>
                    <a:lstStyle/>
                    <a:p>
                      <a:pPr algn="ctr"/>
                      <a:r>
                        <a:rPr lang="en-US" b="1" dirty="0"/>
                        <a:t>2.</a:t>
                      </a:r>
                    </a:p>
                  </a:txBody>
                  <a:tcPr anchor="ctr"/>
                </a:tc>
                <a:tc>
                  <a:txBody>
                    <a:bodyPr/>
                    <a:lstStyle/>
                    <a:p>
                      <a:pPr algn="ctr"/>
                      <a:r>
                        <a:rPr lang="en-US" dirty="0"/>
                        <a:t>Meat for </a:t>
                      </a:r>
                      <a:r>
                        <a:rPr lang="en-US" dirty="0" err="1"/>
                        <a:t>Pulao</a:t>
                      </a:r>
                      <a:r>
                        <a:rPr lang="en-US" dirty="0"/>
                        <a:t> (45 KG) @ 800</a:t>
                      </a:r>
                    </a:p>
                  </a:txBody>
                  <a:tcPr anchor="ctr"/>
                </a:tc>
                <a:tc>
                  <a:txBody>
                    <a:bodyPr/>
                    <a:lstStyle/>
                    <a:p>
                      <a:pPr algn="ctr"/>
                      <a:r>
                        <a:rPr lang="en-US" dirty="0"/>
                        <a:t>36,000.00</a:t>
                      </a:r>
                    </a:p>
                  </a:txBody>
                  <a:tcPr anchor="ctr"/>
                </a:tc>
                <a:tc>
                  <a:txBody>
                    <a:bodyPr/>
                    <a:lstStyle/>
                    <a:p>
                      <a:pPr algn="ctr"/>
                      <a:r>
                        <a:rPr lang="en-US" dirty="0"/>
                        <a:t>144,000.00</a:t>
                      </a:r>
                    </a:p>
                  </a:txBody>
                  <a:tcPr anchor="ctr"/>
                </a:tc>
                <a:extLst>
                  <a:ext uri="{0D108BD9-81ED-4DB2-BD59-A6C34878D82A}">
                    <a16:rowId xmlns:a16="http://schemas.microsoft.com/office/drawing/2014/main" xmlns="" val="10002"/>
                  </a:ext>
                </a:extLst>
              </a:tr>
              <a:tr h="457200">
                <a:tc>
                  <a:txBody>
                    <a:bodyPr/>
                    <a:lstStyle/>
                    <a:p>
                      <a:pPr algn="ctr"/>
                      <a:r>
                        <a:rPr lang="en-US" b="1" dirty="0"/>
                        <a:t>3.</a:t>
                      </a:r>
                    </a:p>
                  </a:txBody>
                  <a:tcPr anchor="ctr"/>
                </a:tc>
                <a:tc>
                  <a:txBody>
                    <a:bodyPr/>
                    <a:lstStyle/>
                    <a:p>
                      <a:pPr algn="ctr"/>
                      <a:r>
                        <a:rPr lang="en-US" dirty="0"/>
                        <a:t>Meat for </a:t>
                      </a:r>
                      <a:r>
                        <a:rPr lang="en-US" dirty="0" err="1"/>
                        <a:t>Qorma</a:t>
                      </a:r>
                      <a:r>
                        <a:rPr lang="en-US" dirty="0"/>
                        <a:t> (50 KG</a:t>
                      </a:r>
                      <a:r>
                        <a:rPr lang="en-US"/>
                        <a:t>) @ 800</a:t>
                      </a:r>
                      <a:endParaRPr lang="en-US" dirty="0"/>
                    </a:p>
                  </a:txBody>
                  <a:tcPr anchor="ctr"/>
                </a:tc>
                <a:tc>
                  <a:txBody>
                    <a:bodyPr/>
                    <a:lstStyle/>
                    <a:p>
                      <a:pPr algn="ctr"/>
                      <a:r>
                        <a:rPr lang="en-US" dirty="0"/>
                        <a:t>40,000.00</a:t>
                      </a:r>
                    </a:p>
                  </a:txBody>
                  <a:tcPr anchor="ctr"/>
                </a:tc>
                <a:tc>
                  <a:txBody>
                    <a:bodyPr/>
                    <a:lstStyle/>
                    <a:p>
                      <a:pPr algn="ctr"/>
                      <a:r>
                        <a:rPr lang="en-US" dirty="0"/>
                        <a:t>160,000.00</a:t>
                      </a:r>
                    </a:p>
                  </a:txBody>
                  <a:tcPr anchor="ctr"/>
                </a:tc>
                <a:extLst>
                  <a:ext uri="{0D108BD9-81ED-4DB2-BD59-A6C34878D82A}">
                    <a16:rowId xmlns:a16="http://schemas.microsoft.com/office/drawing/2014/main" xmlns="" val="10003"/>
                  </a:ext>
                </a:extLst>
              </a:tr>
              <a:tr h="457200">
                <a:tc gridSpan="2">
                  <a:txBody>
                    <a:bodyPr/>
                    <a:lstStyle/>
                    <a:p>
                      <a:pPr algn="ctr"/>
                      <a:r>
                        <a:rPr lang="en-US" b="1" dirty="0"/>
                        <a:t>Total</a:t>
                      </a:r>
                    </a:p>
                  </a:txBody>
                  <a:tcPr anchor="ctr"/>
                </a:tc>
                <a:tc hMerge="1">
                  <a:txBody>
                    <a:bodyPr/>
                    <a:lstStyle/>
                    <a:p>
                      <a:pPr algn="ctr"/>
                      <a:endParaRPr lang="en-US" dirty="0"/>
                    </a:p>
                  </a:txBody>
                  <a:tcPr anchor="ctr"/>
                </a:tc>
                <a:tc>
                  <a:txBody>
                    <a:bodyPr/>
                    <a:lstStyle/>
                    <a:p>
                      <a:pPr algn="ctr"/>
                      <a:r>
                        <a:rPr lang="en-US" b="1" dirty="0"/>
                        <a:t>107,500.00</a:t>
                      </a:r>
                    </a:p>
                  </a:txBody>
                  <a:tcPr anchor="ctr"/>
                </a:tc>
                <a:tc>
                  <a:txBody>
                    <a:bodyPr/>
                    <a:lstStyle/>
                    <a:p>
                      <a:pPr algn="ctr"/>
                      <a:r>
                        <a:rPr lang="en-US" b="1" dirty="0"/>
                        <a:t>430,000.00</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72756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582" y="304800"/>
            <a:ext cx="5176378" cy="2514600"/>
          </a:xfrm>
        </p:spPr>
        <p:txBody>
          <a:bodyPr>
            <a:noAutofit/>
          </a:bodyPr>
          <a:lstStyle/>
          <a:p>
            <a:pPr algn="ctr"/>
            <a:r>
              <a:rPr lang="en-US" b="1" dirty="0">
                <a:solidFill>
                  <a:schemeClr val="bg1"/>
                </a:solidFill>
                <a:effectLst>
                  <a:outerShdw blurRad="50800" dist="38100" dir="2700000" algn="tl" rotWithShape="0">
                    <a:prstClr val="black">
                      <a:alpha val="40000"/>
                    </a:prstClr>
                  </a:outerShdw>
                </a:effectLst>
                <a:latin typeface="Gabriola" panose="04040605051002020D02" pitchFamily="82" charset="0"/>
              </a:rPr>
              <a:t>Thanks  A  Lot  For</a:t>
            </a:r>
            <a:br>
              <a:rPr lang="en-US" b="1" dirty="0">
                <a:solidFill>
                  <a:schemeClr val="bg1"/>
                </a:solidFill>
                <a:effectLst>
                  <a:outerShdw blurRad="50800" dist="38100" dir="2700000" algn="tl" rotWithShape="0">
                    <a:prstClr val="black">
                      <a:alpha val="40000"/>
                    </a:prstClr>
                  </a:outerShdw>
                </a:effectLst>
                <a:latin typeface="Gabriola" panose="04040605051002020D02" pitchFamily="82" charset="0"/>
              </a:rPr>
            </a:br>
            <a:r>
              <a:rPr lang="en-US" b="1" dirty="0">
                <a:solidFill>
                  <a:schemeClr val="bg1"/>
                </a:solidFill>
                <a:effectLst>
                  <a:outerShdw blurRad="50800" dist="38100" dir="2700000" algn="tl" rotWithShape="0">
                    <a:prstClr val="black">
                      <a:alpha val="40000"/>
                    </a:prstClr>
                  </a:outerShdw>
                </a:effectLst>
                <a:latin typeface="Gabriola" panose="04040605051002020D02" pitchFamily="82" charset="0"/>
              </a:rPr>
              <a:t>Your  Valuable </a:t>
            </a:r>
            <a:br>
              <a:rPr lang="en-US" b="1" dirty="0">
                <a:solidFill>
                  <a:schemeClr val="bg1"/>
                </a:solidFill>
                <a:effectLst>
                  <a:outerShdw blurRad="50800" dist="38100" dir="2700000" algn="tl" rotWithShape="0">
                    <a:prstClr val="black">
                      <a:alpha val="40000"/>
                    </a:prstClr>
                  </a:outerShdw>
                </a:effectLst>
                <a:latin typeface="Gabriola" panose="04040605051002020D02" pitchFamily="82" charset="0"/>
              </a:rPr>
            </a:br>
            <a:r>
              <a:rPr lang="en-US" b="1" dirty="0">
                <a:solidFill>
                  <a:schemeClr val="bg1"/>
                </a:solidFill>
                <a:effectLst>
                  <a:outerShdw blurRad="50800" dist="38100" dir="2700000" algn="tl" rotWithShape="0">
                    <a:prstClr val="black">
                      <a:alpha val="40000"/>
                    </a:prstClr>
                  </a:outerShdw>
                </a:effectLst>
                <a:latin typeface="Gabriola" panose="04040605051002020D02" pitchFamily="82" charset="0"/>
              </a:rPr>
              <a:t>Time</a:t>
            </a:r>
          </a:p>
        </p:txBody>
      </p:sp>
      <p:pic>
        <p:nvPicPr>
          <p:cNvPr id="8"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557" y="418491"/>
            <a:ext cx="21050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Helping Folders\Exported Media\Tehfeez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962400"/>
            <a:ext cx="1416361" cy="1461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Helping Folders\Exported Media\AG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936084"/>
            <a:ext cx="1371601" cy="1461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4BEEA63-2AB8-4690-86A7-0511D9CBDC2B}"/>
              </a:ext>
            </a:extLst>
          </p:cNvPr>
          <p:cNvPicPr>
            <a:picLocks noChangeAspect="1"/>
          </p:cNvPicPr>
          <p:nvPr/>
        </p:nvPicPr>
        <p:blipFill>
          <a:blip r:embed="rId5"/>
          <a:stretch>
            <a:fillRect/>
          </a:stretch>
        </p:blipFill>
        <p:spPr>
          <a:xfrm>
            <a:off x="840557" y="4027995"/>
            <a:ext cx="3426644" cy="1359001"/>
          </a:xfrm>
          <a:prstGeom prst="rect">
            <a:avLst/>
          </a:prstGeom>
        </p:spPr>
      </p:pic>
    </p:spTree>
    <p:extLst>
      <p:ext uri="{BB962C8B-B14F-4D97-AF65-F5344CB8AC3E}">
        <p14:creationId xmlns:p14="http://schemas.microsoft.com/office/powerpoint/2010/main" val="2270299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335FFBF-ECFB-4BE3-B738-8D4AFBF6B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838200"/>
            <a:ext cx="4800600" cy="4800600"/>
          </a:xfrm>
          <a:prstGeom prst="rect">
            <a:avLst/>
          </a:prstGeom>
        </p:spPr>
      </p:pic>
    </p:spTree>
    <p:extLst>
      <p:ext uri="{BB962C8B-B14F-4D97-AF65-F5344CB8AC3E}">
        <p14:creationId xmlns:p14="http://schemas.microsoft.com/office/powerpoint/2010/main" val="155958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152401" y="1981200"/>
            <a:ext cx="8382000" cy="4572000"/>
          </a:xfrm>
          <a:prstGeom prst="rect">
            <a:avLst/>
          </a:prstGeom>
        </p:spPr>
        <p:txBody>
          <a:bodyPr vert="horz" lIns="91440" tIns="45720" rIns="91440" bIns="45720" rtlCol="0" anchor="t"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just"/>
            <a:r>
              <a:rPr lang="en-US" sz="1800" b="1" dirty="0">
                <a:latin typeface="Arial Narrow" panose="020B0606020202030204" pitchFamily="34" charset="0"/>
              </a:rPr>
              <a:t>Financial support/</a:t>
            </a:r>
            <a:r>
              <a:rPr lang="en-US" sz="1800" b="1" dirty="0" err="1">
                <a:latin typeface="Arial Narrow" panose="020B0606020202030204" pitchFamily="34" charset="0"/>
              </a:rPr>
              <a:t>Sponorship</a:t>
            </a:r>
            <a:endParaRPr lang="en-US" sz="1800" b="1" dirty="0">
              <a:latin typeface="Arial Narrow" panose="020B0606020202030204" pitchFamily="34" charset="0"/>
            </a:endParaRPr>
          </a:p>
          <a:p>
            <a:pPr algn="just"/>
            <a:r>
              <a:rPr lang="en-US" sz="1800" b="1" dirty="0">
                <a:latin typeface="Arial Narrow" panose="020B0606020202030204" pitchFamily="34" charset="0"/>
              </a:rPr>
              <a:t>Education and Scholarship programs:</a:t>
            </a:r>
          </a:p>
          <a:p>
            <a:pPr algn="just"/>
            <a:r>
              <a:rPr lang="en-US" sz="1800" b="1" dirty="0">
                <a:latin typeface="Arial Narrow" panose="020B0606020202030204" pitchFamily="34" charset="0"/>
              </a:rPr>
              <a:t>Healthcare facilities:</a:t>
            </a:r>
          </a:p>
          <a:p>
            <a:pPr algn="just"/>
            <a:r>
              <a:rPr lang="en-US" sz="1800" b="1" dirty="0">
                <a:latin typeface="Arial Narrow" panose="020B0606020202030204" pitchFamily="34" charset="0"/>
              </a:rPr>
              <a:t>Food and nutrition:</a:t>
            </a:r>
          </a:p>
          <a:p>
            <a:pPr algn="just"/>
            <a:r>
              <a:rPr lang="en-US" sz="1800" b="1" dirty="0">
                <a:latin typeface="Arial Narrow" panose="020B0606020202030204" pitchFamily="34" charset="0"/>
              </a:rPr>
              <a:t>Shelter and infrastructure:</a:t>
            </a:r>
          </a:p>
          <a:p>
            <a:pPr algn="just"/>
            <a:r>
              <a:rPr lang="en-US" sz="1800" b="1" dirty="0">
                <a:latin typeface="Arial Narrow" panose="020B0606020202030204" pitchFamily="34" charset="0"/>
              </a:rPr>
              <a:t>Emotional and psychological support: </a:t>
            </a:r>
          </a:p>
          <a:p>
            <a:pPr algn="just"/>
            <a:r>
              <a:rPr lang="en-US" sz="1800" b="1" dirty="0">
                <a:latin typeface="Arial Narrow" panose="020B0606020202030204" pitchFamily="34" charset="0"/>
              </a:rPr>
              <a:t>Vocational training programs:</a:t>
            </a:r>
          </a:p>
          <a:p>
            <a:pPr algn="just"/>
            <a:r>
              <a:rPr lang="en-US" sz="1800" b="1" dirty="0">
                <a:latin typeface="Arial Narrow" panose="020B0606020202030204" pitchFamily="34" charset="0"/>
              </a:rPr>
              <a:t>Recreational activities:</a:t>
            </a:r>
          </a:p>
          <a:p>
            <a:pPr algn="just"/>
            <a:r>
              <a:rPr lang="en-US" sz="1800" b="1" dirty="0">
                <a:latin typeface="Arial Narrow" panose="020B0606020202030204" pitchFamily="34" charset="0"/>
              </a:rPr>
              <a:t>Community involvement: </a:t>
            </a:r>
          </a:p>
          <a:p>
            <a:pPr algn="just"/>
            <a:r>
              <a:rPr lang="en-US" sz="1800" b="1" dirty="0">
                <a:latin typeface="Arial Narrow" panose="020B0606020202030204" pitchFamily="34" charset="0"/>
              </a:rPr>
              <a:t>Long-term commitment:</a:t>
            </a:r>
            <a:endParaRPr lang="en-US" sz="2000" dirty="0">
              <a:cs typeface="Arial" pitchFamily="34" charset="0"/>
            </a:endParaRPr>
          </a:p>
        </p:txBody>
      </p:sp>
      <p:pic>
        <p:nvPicPr>
          <p:cNvPr id="6" name="Picture 5">
            <a:extLst>
              <a:ext uri="{FF2B5EF4-FFF2-40B4-BE49-F238E27FC236}">
                <a16:creationId xmlns:a16="http://schemas.microsoft.com/office/drawing/2014/main" xmlns="" id="{51877FA5-2B0E-4FE4-A725-C709D63A8EC1}"/>
              </a:ext>
            </a:extLst>
          </p:cNvPr>
          <p:cNvPicPr>
            <a:picLocks noChangeAspect="1"/>
          </p:cNvPicPr>
          <p:nvPr/>
        </p:nvPicPr>
        <p:blipFill>
          <a:blip r:embed="rId3"/>
          <a:stretch>
            <a:fillRect/>
          </a:stretch>
        </p:blipFill>
        <p:spPr>
          <a:xfrm>
            <a:off x="1981200" y="609600"/>
            <a:ext cx="3505202" cy="1143000"/>
          </a:xfrm>
          <a:prstGeom prst="rect">
            <a:avLst/>
          </a:prstGeom>
        </p:spPr>
      </p:pic>
    </p:spTree>
    <p:extLst>
      <p:ext uri="{BB962C8B-B14F-4D97-AF65-F5344CB8AC3E}">
        <p14:creationId xmlns:p14="http://schemas.microsoft.com/office/powerpoint/2010/main" val="1929535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371" y="533400"/>
            <a:ext cx="3810000" cy="2949875"/>
          </a:xfrm>
          <a:prstGeom prst="rect">
            <a:avLst/>
          </a:prstGeom>
        </p:spPr>
      </p:pic>
      <p:sp>
        <p:nvSpPr>
          <p:cNvPr id="2" name="Title 1"/>
          <p:cNvSpPr>
            <a:spLocks noGrp="1"/>
          </p:cNvSpPr>
          <p:nvPr>
            <p:ph type="title"/>
          </p:nvPr>
        </p:nvSpPr>
        <p:spPr>
          <a:xfrm>
            <a:off x="838200" y="3398552"/>
            <a:ext cx="6781800" cy="1600200"/>
          </a:xfrm>
        </p:spPr>
        <p:txBody>
          <a:bodyPr>
            <a:normAutofit fontScale="90000"/>
          </a:bodyPr>
          <a:lstStyle/>
          <a:p>
            <a:pPr algn="ctr"/>
            <a:r>
              <a:rPr lang="en-US" dirty="0" smtClean="0">
                <a:latin typeface="+mn-lt"/>
              </a:rPr>
              <a:t>BEDS REQUIRED FOR ORPHANS</a:t>
            </a:r>
            <a:endParaRPr lang="en-US" dirty="0">
              <a:latin typeface="+mn-lt"/>
            </a:endParaRPr>
          </a:p>
        </p:txBody>
      </p:sp>
      <p:sp>
        <p:nvSpPr>
          <p:cNvPr id="3" name="Text Placeholder 2"/>
          <p:cNvSpPr>
            <a:spLocks noGrp="1"/>
          </p:cNvSpPr>
          <p:nvPr>
            <p:ph type="body" idx="4294967295"/>
          </p:nvPr>
        </p:nvSpPr>
        <p:spPr>
          <a:xfrm>
            <a:off x="685800" y="4876800"/>
            <a:ext cx="7162800" cy="990600"/>
          </a:xfrm>
        </p:spPr>
        <p:txBody>
          <a:bodyPr/>
          <a:lstStyle/>
          <a:p>
            <a:pPr algn="ctr"/>
            <a:r>
              <a:rPr lang="en-US" dirty="0" smtClean="0"/>
              <a:t>ESTMATED PRICE WITH MATTRESS</a:t>
            </a:r>
            <a:br>
              <a:rPr lang="en-US" dirty="0" smtClean="0"/>
            </a:br>
            <a:r>
              <a:rPr lang="en-US" dirty="0" smtClean="0"/>
              <a:t> </a:t>
            </a:r>
            <a:r>
              <a:rPr lang="en-US" sz="2800" dirty="0" smtClean="0"/>
              <a:t>(40,000)</a:t>
            </a:r>
            <a:endParaRPr lang="en-US" sz="2800" dirty="0"/>
          </a:p>
        </p:txBody>
      </p:sp>
    </p:spTree>
    <p:extLst>
      <p:ext uri="{BB962C8B-B14F-4D97-AF65-F5344CB8AC3E}">
        <p14:creationId xmlns:p14="http://schemas.microsoft.com/office/powerpoint/2010/main" val="929530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514600"/>
            <a:ext cx="8153400" cy="3122613"/>
          </a:xfrm>
        </p:spPr>
        <p:txBody>
          <a:bodyPr/>
          <a:lstStyle/>
          <a:p>
            <a:r>
              <a:rPr lang="en-US" dirty="0"/>
              <a:t>Complete sponsorship: </a:t>
            </a:r>
          </a:p>
          <a:p>
            <a:pPr marL="0" indent="0">
              <a:buNone/>
            </a:pPr>
            <a:r>
              <a:rPr lang="en-US" dirty="0"/>
              <a:t>	</a:t>
            </a:r>
            <a:r>
              <a:rPr lang="en-US" dirty="0" err="1"/>
              <a:t>Rs</a:t>
            </a:r>
            <a:r>
              <a:rPr lang="en-US" dirty="0"/>
              <a:t> 15000 ~ 18000 per child / per month    </a:t>
            </a:r>
          </a:p>
          <a:p>
            <a:r>
              <a:rPr lang="en-US" dirty="0"/>
              <a:t>We accept </a:t>
            </a:r>
            <a:r>
              <a:rPr lang="en-US" i="1" dirty="0" err="1"/>
              <a:t>Sadqat</a:t>
            </a:r>
            <a:r>
              <a:rPr lang="en-US" i="1" dirty="0"/>
              <a:t>, </a:t>
            </a:r>
            <a:r>
              <a:rPr lang="en-US" i="1" dirty="0" err="1"/>
              <a:t>Zaqat</a:t>
            </a:r>
            <a:r>
              <a:rPr lang="en-US" i="1" dirty="0"/>
              <a:t>, </a:t>
            </a:r>
            <a:r>
              <a:rPr lang="en-US" i="1" dirty="0" err="1"/>
              <a:t>Atiyat</a:t>
            </a:r>
            <a:endParaRPr lang="en-US" i="1" dirty="0"/>
          </a:p>
          <a:p>
            <a:r>
              <a:rPr lang="en-US" dirty="0"/>
              <a:t>Donation in Kind</a:t>
            </a:r>
          </a:p>
          <a:p>
            <a:r>
              <a:rPr lang="en-US" dirty="0"/>
              <a:t>Donation in Cash</a:t>
            </a:r>
          </a:p>
          <a:p>
            <a:r>
              <a:rPr lang="en-US" dirty="0"/>
              <a:t>Provision of food items, sports etc.</a:t>
            </a:r>
          </a:p>
          <a:p>
            <a:r>
              <a:rPr lang="en-US" dirty="0"/>
              <a:t>Sponsor a child to study abroad</a:t>
            </a:r>
          </a:p>
        </p:txBody>
      </p:sp>
      <p:pic>
        <p:nvPicPr>
          <p:cNvPr id="5"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81000" y="730250"/>
            <a:ext cx="53340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SPONSORSHIP</a:t>
            </a:r>
          </a:p>
        </p:txBody>
      </p:sp>
    </p:spTree>
    <p:extLst>
      <p:ext uri="{BB962C8B-B14F-4D97-AF65-F5344CB8AC3E}">
        <p14:creationId xmlns:p14="http://schemas.microsoft.com/office/powerpoint/2010/main" val="3788842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7239000" cy="4648200"/>
          </a:xfrm>
        </p:spPr>
        <p:txBody>
          <a:bodyPr>
            <a:normAutofit fontScale="92500" lnSpcReduction="20000"/>
          </a:bodyPr>
          <a:lstStyle/>
          <a:p>
            <a:r>
              <a:rPr lang="en-US" sz="2800" dirty="0"/>
              <a:t>Food					15000</a:t>
            </a:r>
          </a:p>
          <a:p>
            <a:r>
              <a:rPr lang="en-US" sz="2800" dirty="0"/>
              <a:t>Education					5000</a:t>
            </a:r>
          </a:p>
          <a:p>
            <a:r>
              <a:rPr lang="en-US" sz="2800" dirty="0"/>
              <a:t>Health Care				1500</a:t>
            </a:r>
          </a:p>
          <a:p>
            <a:r>
              <a:rPr lang="en-US" sz="2800" dirty="0"/>
              <a:t>Pocket Money				1000</a:t>
            </a:r>
          </a:p>
          <a:p>
            <a:r>
              <a:rPr lang="en-US" sz="2800" dirty="0"/>
              <a:t>Recreational Trips				1000</a:t>
            </a:r>
          </a:p>
          <a:p>
            <a:r>
              <a:rPr lang="en-US" sz="2800" dirty="0"/>
              <a:t>Maintenance/ Staff pay Share		800</a:t>
            </a:r>
          </a:p>
          <a:p>
            <a:r>
              <a:rPr lang="en-US" sz="2800" dirty="0"/>
              <a:t>Marriages support				500</a:t>
            </a:r>
          </a:p>
          <a:p>
            <a:r>
              <a:rPr lang="en-US" sz="2800" dirty="0"/>
              <a:t>Development of Complex		-</a:t>
            </a:r>
          </a:p>
          <a:p>
            <a:r>
              <a:rPr lang="en-US" sz="2800" dirty="0"/>
              <a:t>Utility Bills				900</a:t>
            </a:r>
          </a:p>
          <a:p>
            <a:r>
              <a:rPr lang="en-US" sz="2800" dirty="0"/>
              <a:t>Sports/Extracurricular activities		500</a:t>
            </a:r>
          </a:p>
          <a:p>
            <a:r>
              <a:rPr lang="en-US" sz="2800" dirty="0"/>
              <a:t>Provision of cloths/shoes/blankets	500</a:t>
            </a:r>
            <a:endParaRPr lang="en-US" sz="2000" dirty="0"/>
          </a:p>
          <a:p>
            <a:endParaRPr lang="en-US" sz="1900" dirty="0"/>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7787"/>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266185"/>
            <a:ext cx="7239000" cy="150018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48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EXPENSE DETAIL(26700)</a:t>
            </a:r>
          </a:p>
        </p:txBody>
      </p:sp>
    </p:spTree>
    <p:extLst>
      <p:ext uri="{BB962C8B-B14F-4D97-AF65-F5344CB8AC3E}">
        <p14:creationId xmlns:p14="http://schemas.microsoft.com/office/powerpoint/2010/main" val="130039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09575" y="3429000"/>
            <a:ext cx="8382000" cy="1752600"/>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115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AGHOSH</a:t>
            </a:r>
          </a:p>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Orphan Care Home</a:t>
            </a:r>
          </a:p>
        </p:txBody>
      </p:sp>
      <p:pic>
        <p:nvPicPr>
          <p:cNvPr id="102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75" y="5715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85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457200"/>
            <a:ext cx="4086225"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OUR MENTOR</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8200" y="1676399"/>
            <a:ext cx="6172200" cy="4325815"/>
          </a:xfrm>
          <a:prstGeom prst="rect">
            <a:avLst/>
          </a:prstGeom>
          <a:ln>
            <a:noFill/>
          </a:ln>
          <a:effectLst>
            <a:softEdge rad="112500"/>
          </a:effectLst>
        </p:spPr>
      </p:pic>
    </p:spTree>
    <p:extLst>
      <p:ext uri="{BB962C8B-B14F-4D97-AF65-F5344CB8AC3E}">
        <p14:creationId xmlns:p14="http://schemas.microsoft.com/office/powerpoint/2010/main" val="3395979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38375" y="762000"/>
            <a:ext cx="37338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MISSION</a:t>
            </a:r>
          </a:p>
          <a:p>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STATEMENT</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152400" y="2258389"/>
            <a:ext cx="8763000" cy="3532811"/>
          </a:xfrm>
          <a:prstGeom prst="rect">
            <a:avLst/>
          </a:prstGeom>
        </p:spPr>
        <p:txBody>
          <a:bodyPr vert="horz" lIns="91440" tIns="45720" rIns="91440" bIns="45720" rtlCol="0" anchor="t"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None/>
            </a:pPr>
            <a:r>
              <a:rPr lang="en-US" sz="2200" dirty="0">
                <a:cs typeface="Arial" pitchFamily="34" charset="0"/>
              </a:rPr>
              <a:t>	</a:t>
            </a:r>
            <a:r>
              <a:rPr lang="en-US" b="1" dirty="0">
                <a:latin typeface="Arial Narrow" panose="020B0606020202030204" pitchFamily="34" charset="0"/>
              </a:rPr>
              <a:t>"At the Heart of Hope  </a:t>
            </a:r>
            <a:r>
              <a:rPr lang="en-US" b="1" dirty="0" err="1">
                <a:latin typeface="Arial Narrow" panose="020B0606020202030204" pitchFamily="34" charset="0"/>
              </a:rPr>
              <a:t>Aghosh</a:t>
            </a:r>
            <a:r>
              <a:rPr lang="en-US" b="1" dirty="0">
                <a:latin typeface="Arial Narrow" panose="020B0606020202030204" pitchFamily="34" charset="0"/>
              </a:rPr>
              <a:t> Orphan Care Home, we are driven by an unwavering commitment to provide orphaned children with a nurturing environment, high-standard living conditions, and an exceptional education, empowering them to flourish into confident, compassionate, and capable </a:t>
            </a:r>
            <a:r>
              <a:rPr lang="en-US" b="1" dirty="0" err="1">
                <a:latin typeface="Arial Narrow" panose="020B0606020202030204" pitchFamily="34" charset="0"/>
              </a:rPr>
              <a:t>individuals.At</a:t>
            </a:r>
            <a:r>
              <a:rPr lang="en-US" b="1" dirty="0">
                <a:latin typeface="Arial Narrow" panose="020B0606020202030204" pitchFamily="34" charset="0"/>
              </a:rPr>
              <a:t> </a:t>
            </a:r>
            <a:r>
              <a:rPr lang="en-US" b="1" dirty="0" err="1">
                <a:latin typeface="Arial Narrow" panose="020B0606020202030204" pitchFamily="34" charset="0"/>
              </a:rPr>
              <a:t>Aghosh</a:t>
            </a:r>
            <a:r>
              <a:rPr lang="en-US" b="1" dirty="0">
                <a:latin typeface="Arial Narrow" panose="020B0606020202030204" pitchFamily="34" charset="0"/>
              </a:rPr>
              <a:t> Management, we offer a seamless continuum of educational institutions, ranging from early childhood playgroups to advanced doctoral programs. Our fundamental mission is to sculpt raw students into polished, proficient, and highly productive citizens, contributing to the prosperity and progress of Pakistan.</a:t>
            </a:r>
            <a:endParaRPr lang="en-US" b="1" dirty="0">
              <a:latin typeface="Arial Narrow" panose="020B0606020202030204" pitchFamily="34" charset="0"/>
              <a:cs typeface="Arial" pitchFamily="34" charset="0"/>
            </a:endParaRPr>
          </a:p>
          <a:p>
            <a:pPr marL="0" indent="0" algn="just">
              <a:buNone/>
            </a:pPr>
            <a:r>
              <a:rPr lang="en-US" sz="2000" dirty="0">
                <a:cs typeface="Arial" pitchFamily="34" charset="0"/>
              </a:rPr>
              <a:t>	</a:t>
            </a:r>
          </a:p>
        </p:txBody>
      </p:sp>
      <p:pic>
        <p:nvPicPr>
          <p:cNvPr id="9" name="Picture 8">
            <a:extLst>
              <a:ext uri="{FF2B5EF4-FFF2-40B4-BE49-F238E27FC236}">
                <a16:creationId xmlns:a16="http://schemas.microsoft.com/office/drawing/2014/main" xmlns="" id="{A7DAABF6-C16F-49B4-91D0-9A2C531D34F9}"/>
              </a:ext>
            </a:extLst>
          </p:cNvPr>
          <p:cNvPicPr>
            <a:picLocks noChangeAspect="1"/>
          </p:cNvPicPr>
          <p:nvPr/>
        </p:nvPicPr>
        <p:blipFill>
          <a:blip r:embed="rId3" cstate="print"/>
          <a:stretch>
            <a:fillRect/>
          </a:stretch>
        </p:blipFill>
        <p:spPr>
          <a:xfrm>
            <a:off x="457200" y="623405"/>
            <a:ext cx="1781175" cy="1496389"/>
          </a:xfrm>
          <a:prstGeom prst="rect">
            <a:avLst/>
          </a:prstGeom>
        </p:spPr>
      </p:pic>
    </p:spTree>
    <p:extLst>
      <p:ext uri="{BB962C8B-B14F-4D97-AF65-F5344CB8AC3E}">
        <p14:creationId xmlns:p14="http://schemas.microsoft.com/office/powerpoint/2010/main" val="179821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565" y="2132045"/>
            <a:ext cx="7543800" cy="2971800"/>
          </a:xfrm>
        </p:spPr>
        <p:txBody>
          <a:bodyPr/>
          <a:lstStyle/>
          <a:p>
            <a:r>
              <a:rPr lang="en-US" dirty="0"/>
              <a:t>Lahore		260 Boys &amp; Girls (Boarding)</a:t>
            </a:r>
          </a:p>
          <a:p>
            <a:r>
              <a:rPr lang="en-US" dirty="0"/>
              <a:t>Karachi		50 Boys   (Boarding)</a:t>
            </a:r>
          </a:p>
          <a:p>
            <a:r>
              <a:rPr lang="en-US" dirty="0"/>
              <a:t>Sialkot		160 Boys &amp; Girls (Day Scholars)</a:t>
            </a:r>
          </a:p>
          <a:p>
            <a:r>
              <a:rPr lang="en-US" dirty="0"/>
              <a:t>Jhelum		10 Boys (Boarding)</a:t>
            </a:r>
          </a:p>
          <a:p>
            <a:r>
              <a:rPr lang="en-US" dirty="0"/>
              <a:t>Aghosh Village	2000 boys &amp; girls</a:t>
            </a:r>
          </a:p>
          <a:p>
            <a:pPr marL="0" indent="0">
              <a:buNone/>
            </a:pPr>
            <a:endParaRPr lang="en-US" dirty="0"/>
          </a:p>
        </p:txBody>
      </p:sp>
      <p:pic>
        <p:nvPicPr>
          <p:cNvPr id="6"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4800" y="3810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CAMPUSES</a:t>
            </a:r>
          </a:p>
        </p:txBody>
      </p:sp>
    </p:spTree>
    <p:extLst>
      <p:ext uri="{BB962C8B-B14F-4D97-AF65-F5344CB8AC3E}">
        <p14:creationId xmlns:p14="http://schemas.microsoft.com/office/powerpoint/2010/main" val="225621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224" y="1752600"/>
            <a:ext cx="7543800" cy="4419600"/>
          </a:xfrm>
        </p:spPr>
        <p:txBody>
          <a:bodyPr>
            <a:noAutofit/>
          </a:bodyPr>
          <a:lstStyle/>
          <a:p>
            <a:pPr>
              <a:buFont typeface="Wingdings" panose="05000000000000000000" pitchFamily="2" charset="2"/>
              <a:buChar char="v"/>
            </a:pPr>
            <a:r>
              <a:rPr lang="en-US" sz="1800" u="sng" dirty="0">
                <a:latin typeface="Arial Narrow" panose="020B0606020202030204" pitchFamily="34" charset="0"/>
              </a:rPr>
              <a:t>Categories </a:t>
            </a:r>
          </a:p>
          <a:p>
            <a:pPr lvl="1"/>
            <a:r>
              <a:rPr lang="en-US" sz="1800" u="sng" dirty="0">
                <a:latin typeface="Arial Narrow" panose="020B0606020202030204" pitchFamily="34" charset="0"/>
              </a:rPr>
              <a:t>Orphan (80%)</a:t>
            </a:r>
            <a:r>
              <a:rPr lang="en-US" sz="1800" dirty="0">
                <a:latin typeface="Arial Narrow" panose="020B0606020202030204" pitchFamily="34" charset="0"/>
              </a:rPr>
              <a:t>	 An orphan child is a minor (a person under the legal age of adulthood) who has lost one or both parents due to various circumstances, including death or abandonment</a:t>
            </a:r>
          </a:p>
          <a:p>
            <a:pPr lvl="1"/>
            <a:r>
              <a:rPr lang="en-US" sz="1800" u="sng" dirty="0" err="1">
                <a:latin typeface="Arial Narrow" panose="020B0606020202030204" pitchFamily="34" charset="0"/>
              </a:rPr>
              <a:t>Miskeen</a:t>
            </a:r>
            <a:r>
              <a:rPr lang="en-US" sz="1800" u="sng" dirty="0">
                <a:latin typeface="Arial Narrow" panose="020B0606020202030204" pitchFamily="34" charset="0"/>
              </a:rPr>
              <a:t> (20%) </a:t>
            </a:r>
            <a:r>
              <a:rPr lang="en-US" sz="1800" dirty="0">
                <a:latin typeface="Arial Narrow" panose="020B0606020202030204" pitchFamily="34" charset="0"/>
              </a:rPr>
              <a:t>the inability of the parents to provide care and support.</a:t>
            </a:r>
            <a:endParaRPr lang="en-US" sz="1800" u="sng" dirty="0">
              <a:latin typeface="Arial Narrow" panose="020B0606020202030204" pitchFamily="34" charset="0"/>
            </a:endParaRPr>
          </a:p>
          <a:p>
            <a:pPr marL="320040" lvl="1" indent="0">
              <a:buNone/>
            </a:pPr>
            <a:endParaRPr lang="en-US" sz="1800" dirty="0">
              <a:latin typeface="Arial Narrow" panose="020B0606020202030204" pitchFamily="34" charset="0"/>
            </a:endParaRPr>
          </a:p>
          <a:p>
            <a:pPr>
              <a:buFont typeface="Wingdings" panose="05000000000000000000" pitchFamily="2" charset="2"/>
              <a:buChar char="v"/>
            </a:pPr>
            <a:r>
              <a:rPr lang="en-US" sz="1800" u="sng" dirty="0">
                <a:latin typeface="Arial Narrow" panose="020B0606020202030204" pitchFamily="34" charset="0"/>
              </a:rPr>
              <a:t>Age Limit</a:t>
            </a:r>
            <a:r>
              <a:rPr lang="en-US" sz="1800" dirty="0">
                <a:latin typeface="Arial Narrow" panose="020B0606020202030204" pitchFamily="34" charset="0"/>
              </a:rPr>
              <a:t> </a:t>
            </a:r>
          </a:p>
          <a:p>
            <a:pPr marL="625475" indent="-280988"/>
            <a:r>
              <a:rPr lang="en-US" sz="1800" u="sng" dirty="0">
                <a:latin typeface="Arial Narrow" panose="020B0606020202030204" pitchFamily="34" charset="0"/>
              </a:rPr>
              <a:t>3 to 11 Years( Boys) </a:t>
            </a:r>
            <a:r>
              <a:rPr lang="en-US" sz="1800" dirty="0">
                <a:latin typeface="Arial Narrow" panose="020B0606020202030204" pitchFamily="34" charset="0"/>
              </a:rPr>
              <a:t>"The age eligibility for admission to our orphanage is set between 3 and 11 years. This age range is chosen with consideration for language development and the ease of providing effective training and support within our orphan care home."</a:t>
            </a:r>
          </a:p>
          <a:p>
            <a:pPr marL="625475" indent="-280988"/>
            <a:r>
              <a:rPr lang="en-US" sz="1800" u="sng" dirty="0">
                <a:latin typeface="Arial Narrow" panose="020B0606020202030204" pitchFamily="34" charset="0"/>
              </a:rPr>
              <a:t>9 to 15 Years (Girls)</a:t>
            </a:r>
          </a:p>
          <a:p>
            <a:pPr marL="344487" indent="0">
              <a:buNone/>
            </a:pPr>
            <a:endParaRPr lang="en-US" sz="1800" dirty="0">
              <a:latin typeface="Arial Narrow" panose="020B0606020202030204" pitchFamily="34" charset="0"/>
            </a:endParaRPr>
          </a:p>
          <a:p>
            <a:pPr marL="0" indent="0">
              <a:buNone/>
            </a:pPr>
            <a:r>
              <a:rPr lang="en-US" sz="1800" dirty="0">
                <a:solidFill>
                  <a:schemeClr val="accent1"/>
                </a:solidFill>
                <a:latin typeface="Arial Narrow" panose="020B0606020202030204" pitchFamily="34" charset="0"/>
              </a:rPr>
              <a:t>*1 child per family (Preferably but can be adjusted on compassionate reasons)</a:t>
            </a:r>
            <a:endParaRPr lang="en-US" sz="1800" u="sng" dirty="0">
              <a:solidFill>
                <a:schemeClr val="accent1"/>
              </a:solidFill>
              <a:latin typeface="Arial Narrow" panose="020B0606020202030204" pitchFamily="34" charset="0"/>
            </a:endParaRPr>
          </a:p>
        </p:txBody>
      </p:sp>
      <p:sp>
        <p:nvSpPr>
          <p:cNvPr id="5" name="Title 1"/>
          <p:cNvSpPr txBox="1">
            <a:spLocks/>
          </p:cNvSpPr>
          <p:nvPr/>
        </p:nvSpPr>
        <p:spPr>
          <a:xfrm>
            <a:off x="838200" y="457200"/>
            <a:ext cx="5105400" cy="1074738"/>
          </a:xfrm>
          <a:prstGeom prst="rect">
            <a:avLst/>
          </a:prstGeom>
        </p:spPr>
        <p:txBody>
          <a:bodyPr vert="horz" lIns="45720" rIns="4572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6000" b="1" spc="50" dirty="0">
                <a:ln w="11430"/>
                <a:solidFill>
                  <a:srgbClr val="C00000"/>
                </a:solidFill>
                <a:effectLst>
                  <a:outerShdw blurRad="76200" dist="50800" dir="5400000" algn="tl" rotWithShape="0">
                    <a:srgbClr val="000000">
                      <a:alpha val="65000"/>
                    </a:srgbClr>
                  </a:outerShdw>
                </a:effectLst>
                <a:latin typeface="Gabriola" panose="04040605051002020D02" pitchFamily="82" charset="0"/>
              </a:rPr>
              <a:t>INTAKE CRITERIA</a:t>
            </a:r>
          </a:p>
        </p:txBody>
      </p:sp>
      <p:pic>
        <p:nvPicPr>
          <p:cNvPr id="7" name="Picture 2" descr="E:\Helping Folders\Exported Media\Aghosh Orphan Care Homes Logo 4x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76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4454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Newsprint</Template>
  <TotalTime>4820</TotalTime>
  <Words>657</Words>
  <Application>Microsoft Office PowerPoint</Application>
  <PresentationFormat>On-screen Show (4:3)</PresentationFormat>
  <Paragraphs>220</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NewsPrint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A  Lot  For Your  Valuable  Time</vt:lpstr>
      <vt:lpstr>PowerPoint Presentation</vt:lpstr>
      <vt:lpstr>BEDS REQUIRED FOR ORPHANS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 Council Meeting 25-8-21</dc:title>
  <dc:creator>Mahad Chaudhry</dc:creator>
  <cp:lastModifiedBy>Conference Room</cp:lastModifiedBy>
  <cp:revision>1005</cp:revision>
  <cp:lastPrinted>2022-03-03T06:01:57Z</cp:lastPrinted>
  <dcterms:created xsi:type="dcterms:W3CDTF">2019-12-26T04:59:36Z</dcterms:created>
  <dcterms:modified xsi:type="dcterms:W3CDTF">2024-07-30T12:09:38Z</dcterms:modified>
</cp:coreProperties>
</file>